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21"/>
  </p:notesMasterIdLst>
  <p:sldIdLst>
    <p:sldId id="324" r:id="rId2"/>
    <p:sldId id="318" r:id="rId3"/>
    <p:sldId id="323" r:id="rId4"/>
    <p:sldId id="271" r:id="rId5"/>
    <p:sldId id="283" r:id="rId6"/>
    <p:sldId id="277" r:id="rId7"/>
    <p:sldId id="287" r:id="rId8"/>
    <p:sldId id="278" r:id="rId9"/>
    <p:sldId id="288" r:id="rId10"/>
    <p:sldId id="280" r:id="rId11"/>
    <p:sldId id="297" r:id="rId12"/>
    <p:sldId id="279" r:id="rId13"/>
    <p:sldId id="316" r:id="rId14"/>
    <p:sldId id="311" r:id="rId15"/>
    <p:sldId id="310" r:id="rId16"/>
    <p:sldId id="293" r:id="rId17"/>
    <p:sldId id="299" r:id="rId18"/>
    <p:sldId id="317" r:id="rId19"/>
    <p:sldId id="30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Урок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Ученик А</c:v>
                </c:pt>
                <c:pt idx="1">
                  <c:v>Ученик В</c:v>
                </c:pt>
                <c:pt idx="2">
                  <c:v>Ученик 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Урок 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Ученик А</c:v>
                </c:pt>
                <c:pt idx="1">
                  <c:v>Ученик В</c:v>
                </c:pt>
                <c:pt idx="2">
                  <c:v>Ученик С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Урок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Ученик А</c:v>
                </c:pt>
                <c:pt idx="1">
                  <c:v>Ученик В</c:v>
                </c:pt>
                <c:pt idx="2">
                  <c:v>Ученик С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Урок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Ученик А</c:v>
                </c:pt>
                <c:pt idx="1">
                  <c:v>Ученик В</c:v>
                </c:pt>
                <c:pt idx="2">
                  <c:v>Ученик С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Урок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Ученик А</c:v>
                </c:pt>
                <c:pt idx="1">
                  <c:v>Ученик В</c:v>
                </c:pt>
                <c:pt idx="2">
                  <c:v>Ученик С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8662528"/>
        <c:axId val="248210560"/>
        <c:axId val="0"/>
      </c:bar3DChart>
      <c:catAx>
        <c:axId val="24866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210560"/>
        <c:crosses val="autoZero"/>
        <c:auto val="1"/>
        <c:lblAlgn val="ctr"/>
        <c:lblOffset val="100"/>
        <c:noMultiLvlLbl val="0"/>
      </c:catAx>
      <c:valAx>
        <c:axId val="24821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6625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B5CE3C-26C8-47F4-89EA-4D33B8528585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C63E63C-EC82-44BE-B754-A9D95906BB0C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9B2D2A"/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050" b="1" i="0" dirty="0" smtClean="0">
              <a:solidFill>
                <a:schemeClr val="tx1"/>
              </a:solidFill>
            </a:rPr>
            <a:t>Администрация </a:t>
          </a:r>
        </a:p>
        <a:p>
          <a:r>
            <a:rPr lang="ru-RU" sz="1050" b="1" i="0" dirty="0" smtClean="0">
              <a:solidFill>
                <a:schemeClr val="tx1"/>
              </a:solidFill>
            </a:rPr>
            <a:t>школы</a:t>
          </a:r>
          <a:endParaRPr lang="ru-RU" sz="1050" b="1" i="0" dirty="0">
            <a:solidFill>
              <a:schemeClr val="tx1"/>
            </a:solidFill>
          </a:endParaRPr>
        </a:p>
      </dgm:t>
    </dgm:pt>
    <dgm:pt modelId="{AE17E246-F93B-4439-B63A-C2A5DDD919AF}" type="parTrans" cxnId="{4C0DF547-3B6E-4726-9CF3-848B99C1CE13}">
      <dgm:prSet/>
      <dgm:spPr/>
      <dgm:t>
        <a:bodyPr/>
        <a:lstStyle/>
        <a:p>
          <a:endParaRPr lang="ru-RU"/>
        </a:p>
      </dgm:t>
    </dgm:pt>
    <dgm:pt modelId="{D8F0290B-98EC-4420-9184-01787343FA6C}" type="sibTrans" cxnId="{4C0DF547-3B6E-4726-9CF3-848B99C1CE13}">
      <dgm:prSet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9B64110D-F581-415E-B692-1BC00DBA5750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Учителя</a:t>
          </a:r>
          <a:endParaRPr lang="ru-RU" sz="1400" b="1" dirty="0">
            <a:solidFill>
              <a:schemeClr val="tx1"/>
            </a:solidFill>
          </a:endParaRPr>
        </a:p>
      </dgm:t>
    </dgm:pt>
    <dgm:pt modelId="{6745B9F8-51F0-4CB9-A84E-D4660309A637}" type="parTrans" cxnId="{66C79546-984E-4FC7-9677-C9FEFE8E4650}">
      <dgm:prSet/>
      <dgm:spPr/>
      <dgm:t>
        <a:bodyPr/>
        <a:lstStyle/>
        <a:p>
          <a:endParaRPr lang="ru-RU"/>
        </a:p>
      </dgm:t>
    </dgm:pt>
    <dgm:pt modelId="{5400A47C-028A-4D1A-A7A5-52A5EACE0050}" type="sibTrans" cxnId="{66C79546-984E-4FC7-9677-C9FEFE8E4650}">
      <dgm:prSet/>
      <dgm:spPr/>
      <dgm:t>
        <a:bodyPr/>
        <a:lstStyle/>
        <a:p>
          <a:endParaRPr lang="ru-RU"/>
        </a:p>
      </dgm:t>
    </dgm:pt>
    <dgm:pt modelId="{AF6A57DE-AA06-47E4-A8DD-56655C47659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030A0"/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Родители</a:t>
          </a:r>
          <a:r>
            <a:rPr lang="ru-RU" sz="800" b="1" dirty="0" smtClean="0">
              <a:solidFill>
                <a:schemeClr val="tx1"/>
              </a:solidFill>
            </a:rPr>
            <a:t> </a:t>
          </a:r>
          <a:endParaRPr lang="ru-RU" sz="800" b="1" dirty="0">
            <a:solidFill>
              <a:schemeClr val="tx1"/>
            </a:solidFill>
          </a:endParaRPr>
        </a:p>
      </dgm:t>
    </dgm:pt>
    <dgm:pt modelId="{C6B7EB55-EECA-4632-B960-C581A181B8F6}" type="parTrans" cxnId="{0D79D160-AADF-4C08-9F3E-BCD79EBEDFDC}">
      <dgm:prSet/>
      <dgm:spPr/>
      <dgm:t>
        <a:bodyPr/>
        <a:lstStyle/>
        <a:p>
          <a:endParaRPr lang="ru-RU"/>
        </a:p>
      </dgm:t>
    </dgm:pt>
    <dgm:pt modelId="{9B2A7DB6-F960-4E32-8190-0CC3C6FC956F}" type="sibTrans" cxnId="{0D79D160-AADF-4C08-9F3E-BCD79EBEDFDC}">
      <dgm:prSet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631FE82D-6074-4F67-905C-79A5FB927C19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FC9AE2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Учащиеся</a:t>
          </a:r>
          <a:r>
            <a:rPr lang="ru-RU" sz="1300" b="1" dirty="0" smtClean="0">
              <a:solidFill>
                <a:schemeClr val="bg2"/>
              </a:solidFill>
            </a:rPr>
            <a:t> </a:t>
          </a:r>
          <a:endParaRPr lang="ru-RU" sz="1300" b="1" dirty="0">
            <a:solidFill>
              <a:schemeClr val="bg2"/>
            </a:solidFill>
          </a:endParaRPr>
        </a:p>
      </dgm:t>
    </dgm:pt>
    <dgm:pt modelId="{4155B951-8D0E-4B91-A6CD-451B16DE2A66}" type="parTrans" cxnId="{8B93C90A-9044-4132-913D-73886A27C89B}">
      <dgm:prSet/>
      <dgm:spPr/>
      <dgm:t>
        <a:bodyPr/>
        <a:lstStyle/>
        <a:p>
          <a:endParaRPr lang="ru-RU"/>
        </a:p>
      </dgm:t>
    </dgm:pt>
    <dgm:pt modelId="{BAB9EA67-BF7A-462F-ABF4-92D8F851DFDD}" type="sibTrans" cxnId="{8B93C90A-9044-4132-913D-73886A27C89B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DC61F23F-87FB-4D31-B5E9-664FE73D5DA6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ru-RU" sz="1400" b="1" dirty="0" err="1" smtClean="0">
              <a:solidFill>
                <a:schemeClr val="bg1"/>
              </a:solidFill>
            </a:rPr>
            <a:t>Коучи</a:t>
          </a:r>
          <a:endParaRPr lang="ru-RU" sz="1400" b="1" dirty="0">
            <a:solidFill>
              <a:schemeClr val="bg1"/>
            </a:solidFill>
          </a:endParaRPr>
        </a:p>
      </dgm:t>
    </dgm:pt>
    <dgm:pt modelId="{C8691867-51B1-4C16-9482-57C02FCD35C1}" type="parTrans" cxnId="{9E0656E8-B68C-41DF-ABF9-43E4AD4361EA}">
      <dgm:prSet/>
      <dgm:spPr/>
      <dgm:t>
        <a:bodyPr/>
        <a:lstStyle/>
        <a:p>
          <a:endParaRPr lang="ru-RU"/>
        </a:p>
      </dgm:t>
    </dgm:pt>
    <dgm:pt modelId="{C8237E72-F404-4CD6-8A7C-8BBA10D059D1}" type="sibTrans" cxnId="{9E0656E8-B68C-41DF-ABF9-43E4AD4361EA}">
      <dgm:prSet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09C4223F-4878-465B-9935-4E26AFCDD127}" type="pres">
      <dgm:prSet presAssocID="{6FB5CE3C-26C8-47F4-89EA-4D33B852858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789327-D3D6-46B5-B92C-6732C14BECEE}" type="pres">
      <dgm:prSet presAssocID="{3C63E63C-EC82-44BE-B754-A9D95906BB0C}" presName="node" presStyleLbl="node1" presStyleIdx="0" presStyleCnt="5" custScaleX="129903" custScaleY="58467" custRadScaleRad="108117" custRadScaleInc="-10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706E1-DA6B-49AD-8470-226F9B1B360E}" type="pres">
      <dgm:prSet presAssocID="{D8F0290B-98EC-4420-9184-01787343FA6C}" presName="sibTrans" presStyleLbl="sibTrans2D1" presStyleIdx="0" presStyleCnt="5" custAng="0" custFlipVert="1" custFlipHor="1" custScaleX="285024" custScaleY="65343" custLinFactX="-400000" custLinFactY="-100000" custLinFactNeighborX="-422255" custLinFactNeighborY="-173213"/>
      <dgm:spPr/>
      <dgm:t>
        <a:bodyPr/>
        <a:lstStyle/>
        <a:p>
          <a:endParaRPr lang="ru-RU"/>
        </a:p>
      </dgm:t>
    </dgm:pt>
    <dgm:pt modelId="{7ADA215C-C16A-4264-AC7A-1E06A42D1025}" type="pres">
      <dgm:prSet presAssocID="{D8F0290B-98EC-4420-9184-01787343FA6C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6E616B3-A9DC-4842-A80C-B4E5D1005F89}" type="pres">
      <dgm:prSet presAssocID="{9B64110D-F581-415E-B692-1BC00DBA5750}" presName="node" presStyleLbl="node1" presStyleIdx="1" presStyleCnt="5" custScaleY="46994" custRadScaleRad="107737" custRadScaleInc="-2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4D9F6-5ED5-46E0-A159-456AF4BDBA22}" type="pres">
      <dgm:prSet presAssocID="{5400A47C-028A-4D1A-A7A5-52A5EACE0050}" presName="sibTrans" presStyleLbl="sibTrans2D1" presStyleIdx="1" presStyleCnt="5" custScaleX="123651" custScaleY="85746"/>
      <dgm:spPr/>
      <dgm:t>
        <a:bodyPr/>
        <a:lstStyle/>
        <a:p>
          <a:endParaRPr lang="ru-RU"/>
        </a:p>
      </dgm:t>
    </dgm:pt>
    <dgm:pt modelId="{7FD6A025-B20B-432E-B103-D7C9EB312A1B}" type="pres">
      <dgm:prSet presAssocID="{5400A47C-028A-4D1A-A7A5-52A5EACE0050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4DB0F47D-7A80-4507-89E6-EBAA517F73BA}" type="pres">
      <dgm:prSet presAssocID="{AF6A57DE-AA06-47E4-A8DD-56655C47659A}" presName="node" presStyleLbl="node1" presStyleIdx="2" presStyleCnt="5" custScaleY="51696" custRadScaleRad="93773" custRadScaleInc="-37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C8B61-2400-46EC-83CE-7C656D963254}" type="pres">
      <dgm:prSet presAssocID="{9B2A7DB6-F960-4E32-8190-0CC3C6FC956F}" presName="sibTrans" presStyleLbl="sibTrans2D1" presStyleIdx="2" presStyleCnt="5" custFlipHor="1" custScaleX="252246" custScaleY="111136" custLinFactY="-170434" custLinFactNeighborX="-292" custLinFactNeighborY="-200000"/>
      <dgm:spPr/>
      <dgm:t>
        <a:bodyPr/>
        <a:lstStyle/>
        <a:p>
          <a:endParaRPr lang="ru-RU"/>
        </a:p>
      </dgm:t>
    </dgm:pt>
    <dgm:pt modelId="{D37C954B-2761-429D-9EF2-05E412FBC5EF}" type="pres">
      <dgm:prSet presAssocID="{9B2A7DB6-F960-4E32-8190-0CC3C6FC956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50553EBA-E827-4E83-A742-9D4799578FF4}" type="pres">
      <dgm:prSet presAssocID="{631FE82D-6074-4F67-905C-79A5FB927C19}" presName="node" presStyleLbl="node1" presStyleIdx="3" presStyleCnt="5" custScaleY="51608" custRadScaleRad="89762" custRadScaleInc="31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19BCF-53AE-41D2-A9E2-1CB10D53DD93}" type="pres">
      <dgm:prSet presAssocID="{BAB9EA67-BF7A-462F-ABF4-92D8F851DFDD}" presName="sibTrans" presStyleLbl="sibTrans2D1" presStyleIdx="3" presStyleCnt="5" custAng="347143" custFlipVert="1" custFlipHor="1" custScaleX="115831" custScaleY="82653" custLinFactNeighborX="-12084" custLinFactNeighborY="6314"/>
      <dgm:spPr/>
      <dgm:t>
        <a:bodyPr/>
        <a:lstStyle/>
        <a:p>
          <a:endParaRPr lang="ru-RU"/>
        </a:p>
      </dgm:t>
    </dgm:pt>
    <dgm:pt modelId="{A7A2EAD7-26C8-46CC-B7D2-7A7DBFA458C8}" type="pres">
      <dgm:prSet presAssocID="{BAB9EA67-BF7A-462F-ABF4-92D8F851DFDD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3ACD3BB5-B0DA-4AEB-8F2F-27F7AEC9F2C1}" type="pres">
      <dgm:prSet presAssocID="{DC61F23F-87FB-4D31-B5E9-664FE73D5DA6}" presName="node" presStyleLbl="node1" presStyleIdx="4" presStyleCnt="5" custScaleY="53880" custRadScaleRad="104712" custRadScaleInc="11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E4AFC-6375-4811-9FAF-A554E4FCC0CA}" type="pres">
      <dgm:prSet presAssocID="{C8237E72-F404-4CD6-8A7C-8BBA10D059D1}" presName="sibTrans" presStyleLbl="sibTrans2D1" presStyleIdx="4" presStyleCnt="5" custScaleX="60811" custScaleY="108753" custLinFactX="-172796" custLinFactY="-200123" custLinFactNeighborX="-200000" custLinFactNeighborY="-300000"/>
      <dgm:spPr/>
      <dgm:t>
        <a:bodyPr/>
        <a:lstStyle/>
        <a:p>
          <a:endParaRPr lang="ru-RU"/>
        </a:p>
      </dgm:t>
    </dgm:pt>
    <dgm:pt modelId="{53284888-2AE9-4074-8E45-80A4E3939284}" type="pres">
      <dgm:prSet presAssocID="{C8237E72-F404-4CD6-8A7C-8BBA10D059D1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C2807BFE-DE0A-4187-963E-489DE0D45843}" type="presOf" srcId="{C8237E72-F404-4CD6-8A7C-8BBA10D059D1}" destId="{57BE4AFC-6375-4811-9FAF-A554E4FCC0CA}" srcOrd="0" destOrd="0" presId="urn:microsoft.com/office/officeart/2005/8/layout/cycle2"/>
    <dgm:cxn modelId="{028B9034-D3ED-4ECB-8C30-563F19CD0E86}" type="presOf" srcId="{D8F0290B-98EC-4420-9184-01787343FA6C}" destId="{6E8706E1-DA6B-49AD-8470-226F9B1B360E}" srcOrd="0" destOrd="0" presId="urn:microsoft.com/office/officeart/2005/8/layout/cycle2"/>
    <dgm:cxn modelId="{0A200A14-99AF-44E3-A9EA-07A5D28CCC00}" type="presOf" srcId="{D8F0290B-98EC-4420-9184-01787343FA6C}" destId="{7ADA215C-C16A-4264-AC7A-1E06A42D1025}" srcOrd="1" destOrd="0" presId="urn:microsoft.com/office/officeart/2005/8/layout/cycle2"/>
    <dgm:cxn modelId="{66C79546-984E-4FC7-9677-C9FEFE8E4650}" srcId="{6FB5CE3C-26C8-47F4-89EA-4D33B8528585}" destId="{9B64110D-F581-415E-B692-1BC00DBA5750}" srcOrd="1" destOrd="0" parTransId="{6745B9F8-51F0-4CB9-A84E-D4660309A637}" sibTransId="{5400A47C-028A-4D1A-A7A5-52A5EACE0050}"/>
    <dgm:cxn modelId="{D1AFCF6E-7CF4-4853-86D9-5B1D2DABBCE1}" type="presOf" srcId="{631FE82D-6074-4F67-905C-79A5FB927C19}" destId="{50553EBA-E827-4E83-A742-9D4799578FF4}" srcOrd="0" destOrd="0" presId="urn:microsoft.com/office/officeart/2005/8/layout/cycle2"/>
    <dgm:cxn modelId="{4C0DF547-3B6E-4726-9CF3-848B99C1CE13}" srcId="{6FB5CE3C-26C8-47F4-89EA-4D33B8528585}" destId="{3C63E63C-EC82-44BE-B754-A9D95906BB0C}" srcOrd="0" destOrd="0" parTransId="{AE17E246-F93B-4439-B63A-C2A5DDD919AF}" sibTransId="{D8F0290B-98EC-4420-9184-01787343FA6C}"/>
    <dgm:cxn modelId="{0D79D160-AADF-4C08-9F3E-BCD79EBEDFDC}" srcId="{6FB5CE3C-26C8-47F4-89EA-4D33B8528585}" destId="{AF6A57DE-AA06-47E4-A8DD-56655C47659A}" srcOrd="2" destOrd="0" parTransId="{C6B7EB55-EECA-4632-B960-C581A181B8F6}" sibTransId="{9B2A7DB6-F960-4E32-8190-0CC3C6FC956F}"/>
    <dgm:cxn modelId="{A3E01BDE-36C7-4859-B1DA-8F87E93ABD4F}" type="presOf" srcId="{DC61F23F-87FB-4D31-B5E9-664FE73D5DA6}" destId="{3ACD3BB5-B0DA-4AEB-8F2F-27F7AEC9F2C1}" srcOrd="0" destOrd="0" presId="urn:microsoft.com/office/officeart/2005/8/layout/cycle2"/>
    <dgm:cxn modelId="{CD9B4E4D-3A6C-4B46-88F3-7A25A3B1F163}" type="presOf" srcId="{6FB5CE3C-26C8-47F4-89EA-4D33B8528585}" destId="{09C4223F-4878-465B-9935-4E26AFCDD127}" srcOrd="0" destOrd="0" presId="urn:microsoft.com/office/officeart/2005/8/layout/cycle2"/>
    <dgm:cxn modelId="{CAC6B380-991E-43CA-8009-069E853CFF76}" type="presOf" srcId="{5400A47C-028A-4D1A-A7A5-52A5EACE0050}" destId="{0EB4D9F6-5ED5-46E0-A159-456AF4BDBA22}" srcOrd="0" destOrd="0" presId="urn:microsoft.com/office/officeart/2005/8/layout/cycle2"/>
    <dgm:cxn modelId="{9E0656E8-B68C-41DF-ABF9-43E4AD4361EA}" srcId="{6FB5CE3C-26C8-47F4-89EA-4D33B8528585}" destId="{DC61F23F-87FB-4D31-B5E9-664FE73D5DA6}" srcOrd="4" destOrd="0" parTransId="{C8691867-51B1-4C16-9482-57C02FCD35C1}" sibTransId="{C8237E72-F404-4CD6-8A7C-8BBA10D059D1}"/>
    <dgm:cxn modelId="{8C4EB852-88C6-4A0F-8BC7-32E12C6317BB}" type="presOf" srcId="{3C63E63C-EC82-44BE-B754-A9D95906BB0C}" destId="{82789327-D3D6-46B5-B92C-6732C14BECEE}" srcOrd="0" destOrd="0" presId="urn:microsoft.com/office/officeart/2005/8/layout/cycle2"/>
    <dgm:cxn modelId="{F5B94738-9730-4DB8-9DF4-65B1697572EE}" type="presOf" srcId="{9B64110D-F581-415E-B692-1BC00DBA5750}" destId="{16E616B3-A9DC-4842-A80C-B4E5D1005F89}" srcOrd="0" destOrd="0" presId="urn:microsoft.com/office/officeart/2005/8/layout/cycle2"/>
    <dgm:cxn modelId="{8B93C90A-9044-4132-913D-73886A27C89B}" srcId="{6FB5CE3C-26C8-47F4-89EA-4D33B8528585}" destId="{631FE82D-6074-4F67-905C-79A5FB927C19}" srcOrd="3" destOrd="0" parTransId="{4155B951-8D0E-4B91-A6CD-451B16DE2A66}" sibTransId="{BAB9EA67-BF7A-462F-ABF4-92D8F851DFDD}"/>
    <dgm:cxn modelId="{ACD0AF6C-D513-4F00-B218-C3619D7F8418}" type="presOf" srcId="{BAB9EA67-BF7A-462F-ABF4-92D8F851DFDD}" destId="{A7A2EAD7-26C8-46CC-B7D2-7A7DBFA458C8}" srcOrd="1" destOrd="0" presId="urn:microsoft.com/office/officeart/2005/8/layout/cycle2"/>
    <dgm:cxn modelId="{8BD3C533-30D3-4B09-A135-A1AA40B0F30D}" type="presOf" srcId="{C8237E72-F404-4CD6-8A7C-8BBA10D059D1}" destId="{53284888-2AE9-4074-8E45-80A4E3939284}" srcOrd="1" destOrd="0" presId="urn:microsoft.com/office/officeart/2005/8/layout/cycle2"/>
    <dgm:cxn modelId="{6F082365-588C-49C4-BA2A-3D7C8D5C4E83}" type="presOf" srcId="{9B2A7DB6-F960-4E32-8190-0CC3C6FC956F}" destId="{D37C954B-2761-429D-9EF2-05E412FBC5EF}" srcOrd="1" destOrd="0" presId="urn:microsoft.com/office/officeart/2005/8/layout/cycle2"/>
    <dgm:cxn modelId="{091E3F47-0A6E-44E1-A44D-B0CAE4C941BD}" type="presOf" srcId="{BAB9EA67-BF7A-462F-ABF4-92D8F851DFDD}" destId="{F4319BCF-53AE-41D2-A9E2-1CB10D53DD93}" srcOrd="0" destOrd="0" presId="urn:microsoft.com/office/officeart/2005/8/layout/cycle2"/>
    <dgm:cxn modelId="{1386A011-7927-414D-B3D5-B686C0C88EB0}" type="presOf" srcId="{9B2A7DB6-F960-4E32-8190-0CC3C6FC956F}" destId="{55CC8B61-2400-46EC-83CE-7C656D963254}" srcOrd="0" destOrd="0" presId="urn:microsoft.com/office/officeart/2005/8/layout/cycle2"/>
    <dgm:cxn modelId="{C820D0CE-2C9C-4AFC-8BD9-E5F1A7230356}" type="presOf" srcId="{AF6A57DE-AA06-47E4-A8DD-56655C47659A}" destId="{4DB0F47D-7A80-4507-89E6-EBAA517F73BA}" srcOrd="0" destOrd="0" presId="urn:microsoft.com/office/officeart/2005/8/layout/cycle2"/>
    <dgm:cxn modelId="{B747BD08-8D78-4C26-8905-B2BC2D144FC6}" type="presOf" srcId="{5400A47C-028A-4D1A-A7A5-52A5EACE0050}" destId="{7FD6A025-B20B-432E-B103-D7C9EB312A1B}" srcOrd="1" destOrd="0" presId="urn:microsoft.com/office/officeart/2005/8/layout/cycle2"/>
    <dgm:cxn modelId="{E98FE3BF-10F9-405E-92D4-D2856966B4AF}" type="presParOf" srcId="{09C4223F-4878-465B-9935-4E26AFCDD127}" destId="{82789327-D3D6-46B5-B92C-6732C14BECEE}" srcOrd="0" destOrd="0" presId="urn:microsoft.com/office/officeart/2005/8/layout/cycle2"/>
    <dgm:cxn modelId="{E0C518AC-26CF-4293-A14B-379D11E09F52}" type="presParOf" srcId="{09C4223F-4878-465B-9935-4E26AFCDD127}" destId="{6E8706E1-DA6B-49AD-8470-226F9B1B360E}" srcOrd="1" destOrd="0" presId="urn:microsoft.com/office/officeart/2005/8/layout/cycle2"/>
    <dgm:cxn modelId="{2C3FCA4C-D13A-4B71-BE7E-0FF297A9A164}" type="presParOf" srcId="{6E8706E1-DA6B-49AD-8470-226F9B1B360E}" destId="{7ADA215C-C16A-4264-AC7A-1E06A42D1025}" srcOrd="0" destOrd="0" presId="urn:microsoft.com/office/officeart/2005/8/layout/cycle2"/>
    <dgm:cxn modelId="{8528EF89-5995-4754-9D59-F3F61B408086}" type="presParOf" srcId="{09C4223F-4878-465B-9935-4E26AFCDD127}" destId="{16E616B3-A9DC-4842-A80C-B4E5D1005F89}" srcOrd="2" destOrd="0" presId="urn:microsoft.com/office/officeart/2005/8/layout/cycle2"/>
    <dgm:cxn modelId="{37D2CF26-991A-4FE6-A79D-9749BA338279}" type="presParOf" srcId="{09C4223F-4878-465B-9935-4E26AFCDD127}" destId="{0EB4D9F6-5ED5-46E0-A159-456AF4BDBA22}" srcOrd="3" destOrd="0" presId="urn:microsoft.com/office/officeart/2005/8/layout/cycle2"/>
    <dgm:cxn modelId="{9649AAED-BAE3-4673-BC35-4C0988B0744D}" type="presParOf" srcId="{0EB4D9F6-5ED5-46E0-A159-456AF4BDBA22}" destId="{7FD6A025-B20B-432E-B103-D7C9EB312A1B}" srcOrd="0" destOrd="0" presId="urn:microsoft.com/office/officeart/2005/8/layout/cycle2"/>
    <dgm:cxn modelId="{D337A2A4-2A6B-4DCD-99A3-6D06B0F3ABB1}" type="presParOf" srcId="{09C4223F-4878-465B-9935-4E26AFCDD127}" destId="{4DB0F47D-7A80-4507-89E6-EBAA517F73BA}" srcOrd="4" destOrd="0" presId="urn:microsoft.com/office/officeart/2005/8/layout/cycle2"/>
    <dgm:cxn modelId="{AF40A762-FF3A-49B5-8437-8C85948E1D2E}" type="presParOf" srcId="{09C4223F-4878-465B-9935-4E26AFCDD127}" destId="{55CC8B61-2400-46EC-83CE-7C656D963254}" srcOrd="5" destOrd="0" presId="urn:microsoft.com/office/officeart/2005/8/layout/cycle2"/>
    <dgm:cxn modelId="{28045E96-BF68-4021-8F31-6388A73D7D3C}" type="presParOf" srcId="{55CC8B61-2400-46EC-83CE-7C656D963254}" destId="{D37C954B-2761-429D-9EF2-05E412FBC5EF}" srcOrd="0" destOrd="0" presId="urn:microsoft.com/office/officeart/2005/8/layout/cycle2"/>
    <dgm:cxn modelId="{6EA58576-15FF-4975-B611-50BC5A73C38A}" type="presParOf" srcId="{09C4223F-4878-465B-9935-4E26AFCDD127}" destId="{50553EBA-E827-4E83-A742-9D4799578FF4}" srcOrd="6" destOrd="0" presId="urn:microsoft.com/office/officeart/2005/8/layout/cycle2"/>
    <dgm:cxn modelId="{EC839174-D8B3-4296-94EF-A7423295460E}" type="presParOf" srcId="{09C4223F-4878-465B-9935-4E26AFCDD127}" destId="{F4319BCF-53AE-41D2-A9E2-1CB10D53DD93}" srcOrd="7" destOrd="0" presId="urn:microsoft.com/office/officeart/2005/8/layout/cycle2"/>
    <dgm:cxn modelId="{E5B9A452-0EC5-4481-BDF9-9523833C18F7}" type="presParOf" srcId="{F4319BCF-53AE-41D2-A9E2-1CB10D53DD93}" destId="{A7A2EAD7-26C8-46CC-B7D2-7A7DBFA458C8}" srcOrd="0" destOrd="0" presId="urn:microsoft.com/office/officeart/2005/8/layout/cycle2"/>
    <dgm:cxn modelId="{CAB1492C-8DA2-4B18-A4C4-F90835EB05A1}" type="presParOf" srcId="{09C4223F-4878-465B-9935-4E26AFCDD127}" destId="{3ACD3BB5-B0DA-4AEB-8F2F-27F7AEC9F2C1}" srcOrd="8" destOrd="0" presId="urn:microsoft.com/office/officeart/2005/8/layout/cycle2"/>
    <dgm:cxn modelId="{783AF835-1DE5-4866-AA21-CEA6CC99305C}" type="presParOf" srcId="{09C4223F-4878-465B-9935-4E26AFCDD127}" destId="{57BE4AFC-6375-4811-9FAF-A554E4FCC0CA}" srcOrd="9" destOrd="0" presId="urn:microsoft.com/office/officeart/2005/8/layout/cycle2"/>
    <dgm:cxn modelId="{429C3438-F49B-474A-ABDE-DDB03084EFE0}" type="presParOf" srcId="{57BE4AFC-6375-4811-9FAF-A554E4FCC0CA}" destId="{53284888-2AE9-4074-8E45-80A4E3939284}" srcOrd="0" destOrd="0" presId="urn:microsoft.com/office/officeart/2005/8/layout/cycle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89327-D3D6-46B5-B92C-6732C14BECEE}">
      <dsp:nvSpPr>
        <dsp:cNvPr id="0" name=""/>
        <dsp:cNvSpPr/>
      </dsp:nvSpPr>
      <dsp:spPr>
        <a:xfrm>
          <a:off x="1446996" y="297723"/>
          <a:ext cx="1695331" cy="763038"/>
        </a:xfrm>
        <a:prstGeom prst="ellipse">
          <a:avLst/>
        </a:prstGeom>
        <a:gradFill rotWithShape="0">
          <a:gsLst>
            <a:gs pos="0">
              <a:srgbClr val="9B2D2A"/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tx1"/>
              </a:solidFill>
            </a:rPr>
            <a:t>Администрация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tx1"/>
              </a:solidFill>
            </a:rPr>
            <a:t>школы</a:t>
          </a:r>
          <a:endParaRPr lang="ru-RU" sz="1050" b="1" i="0" kern="1200" dirty="0">
            <a:solidFill>
              <a:schemeClr val="tx1"/>
            </a:solidFill>
          </a:endParaRPr>
        </a:p>
      </dsp:txBody>
      <dsp:txXfrm>
        <a:off x="1695271" y="409467"/>
        <a:ext cx="1198781" cy="539550"/>
      </dsp:txXfrm>
    </dsp:sp>
    <dsp:sp modelId="{6E8706E1-DA6B-49AD-8470-226F9B1B360E}">
      <dsp:nvSpPr>
        <dsp:cNvPr id="0" name=""/>
        <dsp:cNvSpPr/>
      </dsp:nvSpPr>
      <dsp:spPr>
        <a:xfrm rot="2023387" flipH="1" flipV="1">
          <a:off x="-876076" y="-39424"/>
          <a:ext cx="1752152" cy="28781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10800000">
        <a:off x="-796997" y="42106"/>
        <a:ext cx="1665809" cy="172687"/>
      </dsp:txXfrm>
    </dsp:sp>
    <dsp:sp modelId="{16E616B3-A9DC-4842-A80C-B4E5D1005F89}">
      <dsp:nvSpPr>
        <dsp:cNvPr id="0" name=""/>
        <dsp:cNvSpPr/>
      </dsp:nvSpPr>
      <dsp:spPr>
        <a:xfrm>
          <a:off x="3456381" y="1583605"/>
          <a:ext cx="1305074" cy="613306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Учителя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647505" y="1673422"/>
        <a:ext cx="922826" cy="433672"/>
      </dsp:txXfrm>
    </dsp:sp>
    <dsp:sp modelId="{0EB4D9F6-5ED5-46E0-A159-456AF4BDBA22}">
      <dsp:nvSpPr>
        <dsp:cNvPr id="0" name=""/>
        <dsp:cNvSpPr/>
      </dsp:nvSpPr>
      <dsp:spPr>
        <a:xfrm rot="6457756">
          <a:off x="3531448" y="2473291"/>
          <a:ext cx="664366" cy="377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605257" y="2494836"/>
        <a:ext cx="551062" cy="226607"/>
      </dsp:txXfrm>
    </dsp:sp>
    <dsp:sp modelId="{4DB0F47D-7A80-4507-89E6-EBAA517F73BA}">
      <dsp:nvSpPr>
        <dsp:cNvPr id="0" name=""/>
        <dsp:cNvSpPr/>
      </dsp:nvSpPr>
      <dsp:spPr>
        <a:xfrm>
          <a:off x="2947196" y="3155235"/>
          <a:ext cx="1305074" cy="674671"/>
        </a:xfrm>
        <a:prstGeom prst="ellipse">
          <a:avLst/>
        </a:prstGeom>
        <a:gradFill rotWithShape="0">
          <a:gsLst>
            <a:gs pos="0">
              <a:srgbClr val="7030A0"/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Родители</a:t>
          </a:r>
          <a:r>
            <a:rPr lang="ru-RU" sz="800" b="1" kern="1200" dirty="0" smtClean="0">
              <a:solidFill>
                <a:schemeClr val="tx1"/>
              </a:solidFill>
            </a:rPr>
            <a:t> </a:t>
          </a:r>
          <a:endParaRPr lang="ru-RU" sz="800" b="1" kern="1200" dirty="0">
            <a:solidFill>
              <a:schemeClr val="tx1"/>
            </a:solidFill>
          </a:endParaRPr>
        </a:p>
      </dsp:txBody>
      <dsp:txXfrm>
        <a:off x="3138320" y="3254038"/>
        <a:ext cx="922826" cy="477065"/>
      </dsp:txXfrm>
    </dsp:sp>
    <dsp:sp modelId="{55CC8B61-2400-46EC-83CE-7C656D963254}">
      <dsp:nvSpPr>
        <dsp:cNvPr id="0" name=""/>
        <dsp:cNvSpPr/>
      </dsp:nvSpPr>
      <dsp:spPr>
        <a:xfrm rot="10799149" flipH="1">
          <a:off x="1814203" y="1615911"/>
          <a:ext cx="1311431" cy="48951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10800000">
        <a:off x="1814203" y="1713831"/>
        <a:ext cx="1164577" cy="293708"/>
      </dsp:txXfrm>
    </dsp:sp>
    <dsp:sp modelId="{50553EBA-E827-4E83-A742-9D4799578FF4}">
      <dsp:nvSpPr>
        <dsp:cNvPr id="0" name=""/>
        <dsp:cNvSpPr/>
      </dsp:nvSpPr>
      <dsp:spPr>
        <a:xfrm>
          <a:off x="661175" y="3155243"/>
          <a:ext cx="1305074" cy="673522"/>
        </a:xfrm>
        <a:prstGeom prst="ellipse">
          <a:avLst/>
        </a:prstGeom>
        <a:solidFill>
          <a:srgbClr val="FC9AE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Учащиеся</a:t>
          </a:r>
          <a:r>
            <a:rPr lang="ru-RU" sz="1300" b="1" kern="1200" dirty="0" smtClean="0">
              <a:solidFill>
                <a:schemeClr val="bg2"/>
              </a:solidFill>
            </a:rPr>
            <a:t> </a:t>
          </a:r>
          <a:endParaRPr lang="ru-RU" sz="1300" b="1" kern="1200" dirty="0">
            <a:solidFill>
              <a:schemeClr val="bg2"/>
            </a:solidFill>
          </a:endParaRPr>
        </a:p>
      </dsp:txBody>
      <dsp:txXfrm>
        <a:off x="852299" y="3253878"/>
        <a:ext cx="922826" cy="476252"/>
      </dsp:txXfrm>
    </dsp:sp>
    <dsp:sp modelId="{F4319BCF-53AE-41D2-A9E2-1CB10D53DD93}">
      <dsp:nvSpPr>
        <dsp:cNvPr id="0" name=""/>
        <dsp:cNvSpPr/>
      </dsp:nvSpPr>
      <dsp:spPr>
        <a:xfrm rot="15516952" flipH="1" flipV="1">
          <a:off x="675827" y="2522952"/>
          <a:ext cx="638929" cy="3640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719656" y="2542229"/>
        <a:ext cx="529713" cy="218433"/>
      </dsp:txXfrm>
    </dsp:sp>
    <dsp:sp modelId="{3ACD3BB5-B0DA-4AEB-8F2F-27F7AEC9F2C1}">
      <dsp:nvSpPr>
        <dsp:cNvPr id="0" name=""/>
        <dsp:cNvSpPr/>
      </dsp:nvSpPr>
      <dsp:spPr>
        <a:xfrm>
          <a:off x="144025" y="1466662"/>
          <a:ext cx="1305074" cy="70317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bg1"/>
              </a:solidFill>
            </a:rPr>
            <a:t>Коучи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335149" y="1569639"/>
        <a:ext cx="922826" cy="497220"/>
      </dsp:txXfrm>
    </dsp:sp>
    <dsp:sp modelId="{57BE4AFC-6375-4811-9FAF-A554E4FCC0CA}">
      <dsp:nvSpPr>
        <dsp:cNvPr id="0" name=""/>
        <dsp:cNvSpPr/>
      </dsp:nvSpPr>
      <dsp:spPr>
        <a:xfrm rot="19365254">
          <a:off x="-139477" y="-239508"/>
          <a:ext cx="278954" cy="479016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-130943" y="-118380"/>
        <a:ext cx="195268" cy="287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2BF6C-8C1F-4A3B-9068-5F711B5CCA8A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7E9FA-02DF-4181-901E-734043B71F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97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E9FA-02DF-4181-901E-734043B71F3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4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5F7B2-9907-4535-8469-69DBB468D6A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99676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E9FA-02DF-4181-901E-734043B71F3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9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9B2D1-7A02-41DB-8AF3-E3D87D379E7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475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E9FA-02DF-4181-901E-734043B71F3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67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E9FA-02DF-4181-901E-734043B71F3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8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A6617-3439-49DF-8014-04A8713D6CE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F836E-C8F8-4B1C-A36B-B8EB775F04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7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0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gif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476672"/>
            <a:ext cx="5565304" cy="854968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Сафина Галина Геннадьевна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математики,  высшей категории.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прохождения курсов:8.08.15.-14.11.15г   г.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Актобе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800" dirty="0"/>
          </a:p>
        </p:txBody>
      </p:sp>
      <p:pic>
        <p:nvPicPr>
          <p:cNvPr id="4" name="Picture 8" descr="DSC_59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7"/>
            <a:ext cx="2016224" cy="254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преуспеть в своем развитии, стране следует растить образованную молодежь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Н.А. Назарбаев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ГАЛИНА\Desktop\К проверке\Откр.урок 11 кл.октябрь 2016\IMG-20161026-WA0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509120"/>
            <a:ext cx="1872207" cy="1772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ГАЛИНА\Desktop\Documents\Фото 2016-2017уч.год\Фото,январь 2017\20170121_0816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509120"/>
            <a:ext cx="2016224" cy="1772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6156176" y="1412776"/>
            <a:ext cx="2736304" cy="2952328"/>
          </a:xfrm>
          <a:prstGeom prst="roundRect">
            <a:avLst>
              <a:gd name="adj" fmla="val 20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 smtClean="0"/>
              <a:t>В Казахстане:</a:t>
            </a:r>
          </a:p>
          <a:p>
            <a:pPr lvl="0"/>
            <a:r>
              <a:rPr lang="ru-RU" sz="1400" b="1" dirty="0" smtClean="0"/>
              <a:t>Мы являемся свидетелями бурного развития независимого Казахстана. На казахстанской земле проходят масштабные международные мероприятия. Казахстан получил почетное право на проведение </a:t>
            </a:r>
            <a:r>
              <a:rPr lang="ru-RU" sz="1400" b="1" dirty="0" err="1" smtClean="0"/>
              <a:t>международ-ной</a:t>
            </a:r>
            <a:r>
              <a:rPr lang="ru-RU" sz="1400" b="1" dirty="0" smtClean="0"/>
              <a:t> выставки ЭКСПО 2017. Образование не могло остаться в стороне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915816" y="1412776"/>
            <a:ext cx="2880320" cy="2952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мире: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Динамичность происходящих в современном мире перемен обусловила необходимость переосмысления функционирующих мировых систем образования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131840" y="6250898"/>
            <a:ext cx="2952328" cy="391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Критическое мышление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191672" y="6237312"/>
            <a:ext cx="2952328" cy="404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Оценивание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56054" y="6079604"/>
            <a:ext cx="259228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Новые подходы в преподавании и обучении</a:t>
            </a:r>
            <a:endParaRPr lang="ru-RU" dirty="0"/>
          </a:p>
        </p:txBody>
      </p:sp>
      <p:pic>
        <p:nvPicPr>
          <p:cNvPr id="15" name="Picture 4" descr="C:\Users\ГАЛИНА\Desktop\Documents\Фото 2016-2017уч.год\Декабрь\20161128_111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509180"/>
            <a:ext cx="1920213" cy="1440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 descr="C:\Users\ГАЛИНА\Desktop\Documents\Фото 2016-2017уч.год\Откр. ур. 11 кл\IMG-20161026-WA0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3690" y="4509120"/>
            <a:ext cx="1882506" cy="1728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C:\Users\ГАЛИНА\Pictures\Мои сканированные изображения\сканирование01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25173" y="2846877"/>
            <a:ext cx="1224136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14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ГАЛИНА\Desktop\Documents\Фото 2016-2017уч.год\Фото февраль 2017 год\20170130_104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6792"/>
            <a:ext cx="3024336" cy="2376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ГАЛИНА\Desktop\Documents\Фото 2016-2017уч.год\Фото февраль 2017 год\20170206_082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861048"/>
            <a:ext cx="377436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ГАЛИНА\Desktop\Фото март\20170301_111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84784"/>
            <a:ext cx="309634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Преподавание и обучение в соответствии возрастными особенностями учеников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23528" y="836712"/>
            <a:ext cx="86044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Л.С.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Выготский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выдвинул на первый план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важность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социального взаимодействия в развитии познавательных способностей.(Руководство для учителя.Стр.139)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4077072"/>
            <a:ext cx="277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по учебнику.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Вы-полнение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Гостстандарта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согласно возрастным особенностям учащихся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077072"/>
            <a:ext cx="2555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учащихся в ходе выполнения работы, воспитание чувства коллективизма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6334780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 дружеских взаимоотношений путем работы в группе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260648"/>
            <a:ext cx="822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Исследователи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Хоу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Мерсер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(2010) показали, что совместные мероприятия повышают умственное развитие и обучение, а также развитие навыков общения. (Руководство для учителя.Стр.139)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ГАЛИНА\Desktop\Documents\Фото 2016-2017уч.год\Фото февраль 2017 год\20170123_083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240360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ГАЛИНА\Desktop\Documents\Фото 2015-2016 уч.г\уроки\Уроки 2 полуг.2016 год\20160503_110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221088"/>
            <a:ext cx="2640293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ГАЛИНА\Desktop\Documents\Фото 2016-2017уч.год\Фото октябрь\Откр. ур. 11 кл\IMG-20161026-WA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2710562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C:\Users\ГАЛИНА\Desktop\Documents\Фото 2016-2017уч.год\фото сентябрь 2016\Сентябрь 2016год,уроки\20160926_102651.jpg"/>
          <p:cNvPicPr>
            <a:picLocks noChangeAspect="1" noChangeArrowheads="1"/>
          </p:cNvPicPr>
          <p:nvPr/>
        </p:nvPicPr>
        <p:blipFill>
          <a:blip r:embed="rId5" cstate="print"/>
          <a:srcRect r="10286"/>
          <a:stretch>
            <a:fillRect/>
          </a:stretch>
        </p:blipFill>
        <p:spPr bwMode="auto">
          <a:xfrm>
            <a:off x="251521" y="1412776"/>
            <a:ext cx="3168351" cy="2016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ГАЛИНА\Desktop\Фото март\20170224_1116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221088"/>
            <a:ext cx="2623149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3429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Сущность диалога согласно возрастным особенностям в ходе демонстрации выполненных заданий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623731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Учет возрастных особенностей в парной работе учащихся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талантливых и одаренных учеников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79512" y="404664"/>
          <a:ext cx="8640960" cy="950722"/>
        </p:xfrm>
        <a:graphic>
          <a:graphicData uri="http://schemas.openxmlformats.org/drawingml/2006/table">
            <a:tbl>
              <a:tblPr/>
              <a:tblGrid>
                <a:gridCol w="8640960"/>
              </a:tblGrid>
              <a:tr h="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душе каждого ребенка есть невидимые струны. Если тронуть их умелой рукой – они красиво зазвучат</a:t>
                      </a: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».  В.А. Сухомлинский</a:t>
                      </a:r>
                      <a:r>
                        <a:rPr lang="ru-RU" sz="1800" b="1" baseline="0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800" b="1" dirty="0" smtClean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146" name="Picture 2" descr="C:\Users\ГАЛИНА\Desktop\Фото февраль 2017 год\20170123_121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ГАЛИНА\Desktop\Фото март\20170309_125540.jpg"/>
          <p:cNvPicPr>
            <a:picLocks noChangeAspect="1" noChangeArrowheads="1"/>
          </p:cNvPicPr>
          <p:nvPr/>
        </p:nvPicPr>
        <p:blipFill>
          <a:blip r:embed="rId3" cstate="print"/>
          <a:srcRect l="13816" r="7182"/>
          <a:stretch>
            <a:fillRect/>
          </a:stretch>
        </p:blipFill>
        <p:spPr bwMode="auto">
          <a:xfrm>
            <a:off x="5076056" y="1124744"/>
            <a:ext cx="345638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ГАЛИНА\Desktop\Фото март\20170310_112535.jpg"/>
          <p:cNvPicPr/>
          <p:nvPr/>
        </p:nvPicPr>
        <p:blipFill>
          <a:blip r:embed="rId4" cstate="print"/>
          <a:srcRect l="6734"/>
          <a:stretch>
            <a:fillRect/>
          </a:stretch>
        </p:blipFill>
        <p:spPr bwMode="auto">
          <a:xfrm>
            <a:off x="323528" y="3789040"/>
            <a:ext cx="388843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ГАЛИНА\Desktop\Фото март\20170310_102936.jpg"/>
          <p:cNvPicPr/>
          <p:nvPr/>
        </p:nvPicPr>
        <p:blipFill>
          <a:blip r:embed="rId5" cstate="print"/>
          <a:srcRect l="4329" r="7429"/>
          <a:stretch>
            <a:fillRect/>
          </a:stretch>
        </p:blipFill>
        <p:spPr bwMode="auto">
          <a:xfrm>
            <a:off x="5076056" y="3861048"/>
            <a:ext cx="360040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1520" y="3356992"/>
            <a:ext cx="3592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 областной  олимпиаде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3429000"/>
            <a:ext cx="3459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 олимпиаде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Достык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6211669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Дифференциальный подход к выполнению уровневых заданий.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 bwMode="auto">
          <a:xfrm>
            <a:off x="395536" y="1052736"/>
            <a:ext cx="3888432" cy="5472608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2000" b="1" dirty="0" smtClean="0">
              <a:solidFill>
                <a:srgbClr val="000000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rgbClr val="000000"/>
              </a:solidFill>
            </a:endParaRPr>
          </a:p>
        </p:txBody>
      </p:sp>
      <p:pic>
        <p:nvPicPr>
          <p:cNvPr id="29697" name="Picture 1" descr="C:\Users\ГАЛИНА\Desktop\Фото март\IMG-20170315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240360" cy="217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4716016" y="980728"/>
            <a:ext cx="3960440" cy="5544616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2000" b="1" dirty="0" smtClean="0">
              <a:solidFill>
                <a:srgbClr val="000000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rgbClr val="000000"/>
              </a:solidFill>
            </a:endParaRPr>
          </a:p>
        </p:txBody>
      </p:sp>
      <p:pic>
        <p:nvPicPr>
          <p:cNvPr id="29699" name="Picture 3" descr="C:\Users\ГАЛИНА\Desktop\Фото март\20170315_113909.jpg"/>
          <p:cNvPicPr>
            <a:picLocks noChangeAspect="1" noChangeArrowheads="1"/>
          </p:cNvPicPr>
          <p:nvPr/>
        </p:nvPicPr>
        <p:blipFill>
          <a:blip r:embed="rId3" cstate="print"/>
          <a:srcRect l="18184" r="12386" b="9080"/>
          <a:stretch>
            <a:fillRect/>
          </a:stretch>
        </p:blipFill>
        <p:spPr bwMode="auto">
          <a:xfrm>
            <a:off x="5004048" y="1124744"/>
            <a:ext cx="328569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ГАЛИНА\Desktop\Фото март\20170317_113528.jpg"/>
          <p:cNvPicPr>
            <a:picLocks noChangeAspect="1" noChangeArrowheads="1"/>
          </p:cNvPicPr>
          <p:nvPr/>
        </p:nvPicPr>
        <p:blipFill>
          <a:blip r:embed="rId4" cstate="print"/>
          <a:srcRect l="18276" t="15230" r="12684" b="1854"/>
          <a:stretch>
            <a:fillRect/>
          </a:stretch>
        </p:blipFill>
        <p:spPr bwMode="auto">
          <a:xfrm>
            <a:off x="683568" y="3789040"/>
            <a:ext cx="3384376" cy="212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331640" y="3974"/>
            <a:ext cx="62540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Исследовательская деятельность учащихся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-571617"/>
            <a:ext cx="831641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Подготовка защиты авторских проектов для участия в научно - практической конференции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9592" y="3212976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над проектом «Применение производной в алгебре, геометрии и других областях»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92080" y="3212976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над проектом «Нумерология: даты и судьбы.»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5949280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над проектом «Детский травматизм»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ГАЛИНА\Desktop\Фото март\IMG-20170316-WA0005.jpg"/>
          <p:cNvPicPr>
            <a:picLocks noChangeAspect="1" noChangeArrowheads="1"/>
          </p:cNvPicPr>
          <p:nvPr/>
        </p:nvPicPr>
        <p:blipFill>
          <a:blip r:embed="rId5" cstate="print"/>
          <a:srcRect t="10628"/>
          <a:stretch>
            <a:fillRect/>
          </a:stretch>
        </p:blipFill>
        <p:spPr bwMode="auto">
          <a:xfrm>
            <a:off x="4932040" y="3885050"/>
            <a:ext cx="3384376" cy="206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83568" y="5805264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над проектом «Признаки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дели-мости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задачах и математических головоломках» 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Горизонтальный свиток 58"/>
          <p:cNvSpPr/>
          <p:nvPr/>
        </p:nvSpPr>
        <p:spPr>
          <a:xfrm>
            <a:off x="395536" y="0"/>
            <a:ext cx="7715304" cy="13573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Обоснование внедрения изменений на уровне школы и оценивание эффективности  работы педагогов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03848" y="3286124"/>
            <a:ext cx="2664296" cy="30003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37763" y="3286124"/>
            <a:ext cx="2664296" cy="2857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3284984"/>
            <a:ext cx="2664296" cy="30718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6792" y="3429001"/>
            <a:ext cx="300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Изучение</a:t>
            </a:r>
          </a:p>
          <a:p>
            <a:pPr algn="ctr"/>
            <a:r>
              <a:rPr lang="ru-RU" b="1" dirty="0" smtClean="0"/>
              <a:t> документации</a:t>
            </a:r>
            <a:endParaRPr lang="ru-RU" b="1" dirty="0"/>
          </a:p>
        </p:txBody>
      </p:sp>
      <p:pic>
        <p:nvPicPr>
          <p:cNvPr id="23" name="Рисунок 22" descr="E:\DCIM\100PHOTO\SAM_36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4143380"/>
            <a:ext cx="2286016" cy="16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386900" y="3429000"/>
            <a:ext cx="233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Анкетирование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2" y="353236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Беседа</a:t>
            </a:r>
            <a:endParaRPr lang="ru-RU" b="1" dirty="0"/>
          </a:p>
        </p:txBody>
      </p:sp>
      <p:pic>
        <p:nvPicPr>
          <p:cNvPr id="21" name="Рисунок 20" descr="D:\Users\Админ\Desktop\20161005_1203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071942"/>
            <a:ext cx="2214981" cy="175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ГАЛИНА\Desktop\Практика\фото с тел\20150925_100609.jpg"/>
          <p:cNvPicPr/>
          <p:nvPr/>
        </p:nvPicPr>
        <p:blipFill>
          <a:blip r:embed="rId4" cstate="print"/>
          <a:srcRect l="26111" t="31388" r="31837" b="26087"/>
          <a:stretch>
            <a:fillRect/>
          </a:stretch>
        </p:blipFill>
        <p:spPr bwMode="auto">
          <a:xfrm>
            <a:off x="500034" y="4000504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468986" y="1700808"/>
            <a:ext cx="8675014" cy="15001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ru-RU" sz="2400" b="1" dirty="0" smtClean="0">
                <a:solidFill>
                  <a:srgbClr val="FF0000"/>
                </a:solidFill>
              </a:rPr>
              <a:t>	</a:t>
            </a:r>
            <a:r>
              <a:rPr lang="ru-RU" sz="2400" b="1" dirty="0" smtClean="0">
                <a:solidFill>
                  <a:schemeClr val="tx1"/>
                </a:solidFill>
              </a:rPr>
              <a:t>Основные навыки   лидера: умение слушать, умение наблюдать, умение задавать эффективные вопросы.</a:t>
            </a:r>
            <a:endParaRPr kumimoji="1"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      Управление и лидерство в обучении</a:t>
            </a:r>
          </a:p>
        </p:txBody>
      </p:sp>
      <p:sp>
        <p:nvSpPr>
          <p:cNvPr id="58" name="Горизонтальный свиток 57"/>
          <p:cNvSpPr/>
          <p:nvPr/>
        </p:nvSpPr>
        <p:spPr>
          <a:xfrm>
            <a:off x="0" y="2652706"/>
            <a:ext cx="8277252" cy="420529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endParaRPr lang="ru-RU" sz="1700" b="1" kern="0" dirty="0" smtClean="0">
              <a:solidFill>
                <a:schemeClr val="bg2"/>
              </a:solidFill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i="1" u="sng" kern="0" dirty="0" smtClean="0">
                <a:solidFill>
                  <a:schemeClr val="bg2"/>
                </a:solidFill>
              </a:rPr>
              <a:t>Возможность: 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kern="0" dirty="0" smtClean="0">
                <a:solidFill>
                  <a:schemeClr val="bg2"/>
                </a:solidFill>
              </a:rPr>
              <a:t>1. Ощутить поддержку.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kern="0" dirty="0" smtClean="0">
                <a:solidFill>
                  <a:schemeClr val="bg2"/>
                </a:solidFill>
              </a:rPr>
              <a:t>2. Найти ответы на актуальные  вопросы.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kern="0" dirty="0" smtClean="0">
                <a:solidFill>
                  <a:schemeClr val="bg2"/>
                </a:solidFill>
              </a:rPr>
              <a:t>3. Получить информацию для  более эффективного гармоничного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kern="0" dirty="0" smtClean="0">
                <a:solidFill>
                  <a:schemeClr val="bg2"/>
                </a:solidFill>
              </a:rPr>
              <a:t>достижения желаемого.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kern="0" dirty="0" smtClean="0">
                <a:solidFill>
                  <a:schemeClr val="bg2"/>
                </a:solidFill>
              </a:rPr>
              <a:t>4. Освоить новые способы и инструменты.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kern="0" dirty="0" smtClean="0">
                <a:solidFill>
                  <a:schemeClr val="bg2"/>
                </a:solidFill>
              </a:rPr>
              <a:t>5. Научиться справляться с напряжением и другими  проявлениями реакции на стрессовые ситуации, открыть в себе новые ресурсы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kern="0" dirty="0" smtClean="0">
                <a:solidFill>
                  <a:schemeClr val="bg2"/>
                </a:solidFill>
              </a:rPr>
              <a:t>6. Увидеть себя глазами другого  человека.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defRPr/>
            </a:pPr>
            <a:r>
              <a:rPr lang="ru-RU" sz="1700" b="1" kern="0" dirty="0" smtClean="0">
                <a:solidFill>
                  <a:schemeClr val="bg2"/>
                </a:solidFill>
              </a:rPr>
              <a:t/>
            </a:r>
            <a:br>
              <a:rPr lang="ru-RU" sz="1700" b="1" kern="0" dirty="0" smtClean="0">
                <a:solidFill>
                  <a:schemeClr val="bg2"/>
                </a:solidFill>
              </a:rPr>
            </a:br>
            <a:endParaRPr lang="ru-RU" sz="1700" b="1" kern="0" dirty="0">
              <a:solidFill>
                <a:schemeClr val="bg2"/>
              </a:solidFill>
            </a:endParaRPr>
          </a:p>
        </p:txBody>
      </p:sp>
      <p:sp>
        <p:nvSpPr>
          <p:cNvPr id="62" name="Скругленный прямоугольник 4"/>
          <p:cNvSpPr/>
          <p:nvPr/>
        </p:nvSpPr>
        <p:spPr>
          <a:xfrm>
            <a:off x="4860032" y="836712"/>
            <a:ext cx="1991747" cy="17966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/>
          </a:p>
        </p:txBody>
      </p:sp>
      <p:pic>
        <p:nvPicPr>
          <p:cNvPr id="66" name="Рисунок 65" descr="G:\фото коучинг\20161013_132449 - коп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521073" y="5368359"/>
            <a:ext cx="1214422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Рисунок 66" descr="F:\фото коучинг\IMG-20161013-WA00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077072"/>
            <a:ext cx="1643074" cy="1214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Рисунок 67" descr="C:\Users\Lenovo ideapad 100\AppData\Local\Microsoft\Windows\INetCache\Content.Word\20161013_125154 - копия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2214554"/>
            <a:ext cx="1714512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Группа 31"/>
          <p:cNvGrpSpPr/>
          <p:nvPr/>
        </p:nvGrpSpPr>
        <p:grpSpPr>
          <a:xfrm>
            <a:off x="714348" y="2500306"/>
            <a:ext cx="1785950" cy="642942"/>
            <a:chOff x="1897029" y="4269277"/>
            <a:chExt cx="1526869" cy="1275668"/>
          </a:xfrm>
          <a:solidFill>
            <a:srgbClr val="EB359D"/>
          </a:solidFill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1897029" y="4269277"/>
              <a:ext cx="1526869" cy="1275668"/>
            </a:xfrm>
            <a:prstGeom prst="round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Скругленный прямоугольник 4"/>
            <p:cNvSpPr/>
            <p:nvPr/>
          </p:nvSpPr>
          <p:spPr>
            <a:xfrm>
              <a:off x="1971565" y="4343814"/>
              <a:ext cx="1377797" cy="11727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rgbClr val="C00000"/>
                  </a:solidFill>
                </a:rPr>
                <a:t>40%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окружение</a:t>
              </a:r>
              <a:endParaRPr lang="ru-RU" sz="1800" b="1" kern="1200" dirty="0"/>
            </a:p>
          </p:txBody>
        </p:sp>
      </p:grpSp>
      <p:grpSp>
        <p:nvGrpSpPr>
          <p:cNvPr id="7" name="Группа 34"/>
          <p:cNvGrpSpPr/>
          <p:nvPr/>
        </p:nvGrpSpPr>
        <p:grpSpPr>
          <a:xfrm>
            <a:off x="4499992" y="2420888"/>
            <a:ext cx="1872208" cy="865236"/>
            <a:chOff x="1887093" y="2464286"/>
            <a:chExt cx="1558122" cy="160608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1887569" y="2479099"/>
              <a:ext cx="1545789" cy="1591270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Скругленный прямоугольник 4"/>
            <p:cNvSpPr/>
            <p:nvPr/>
          </p:nvSpPr>
          <p:spPr>
            <a:xfrm>
              <a:off x="1887093" y="2464286"/>
              <a:ext cx="1558122" cy="1603967"/>
            </a:xfrm>
            <a:prstGeom prst="rect">
              <a:avLst/>
            </a:prstGeom>
            <a:solidFill>
              <a:srgbClr val="EB359D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rgbClr val="C00000"/>
                  </a:solidFill>
                </a:rPr>
                <a:t>30%</a:t>
              </a:r>
              <a:endParaRPr lang="ru-RU" b="1" dirty="0" smtClean="0">
                <a:solidFill>
                  <a:srgbClr val="C00000"/>
                </a:solidFill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 </a:t>
              </a:r>
              <a:r>
                <a:rPr lang="ru-RU" b="1" kern="1200" dirty="0" smtClean="0">
                  <a:latin typeface="+mj-lt"/>
                </a:rPr>
                <a:t>образ мышления</a:t>
              </a:r>
              <a:endParaRPr lang="ru-RU" b="1" kern="1200" dirty="0">
                <a:latin typeface="+mj-lt"/>
              </a:endParaRPr>
            </a:p>
          </p:txBody>
        </p:sp>
      </p:grpSp>
      <p:sp>
        <p:nvSpPr>
          <p:cNvPr id="75" name="Скругленный прямоугольник 74"/>
          <p:cNvSpPr/>
          <p:nvPr/>
        </p:nvSpPr>
        <p:spPr>
          <a:xfrm>
            <a:off x="7286644" y="476672"/>
            <a:ext cx="1857356" cy="1500198"/>
          </a:xfrm>
          <a:prstGeom prst="roundRect">
            <a:avLst/>
          </a:prstGeom>
          <a:solidFill>
            <a:srgbClr val="EB359D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30 %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b="1" dirty="0" smtClean="0"/>
              <a:t>знания</a:t>
            </a:r>
          </a:p>
          <a:p>
            <a:pPr algn="ctr"/>
            <a:r>
              <a:rPr lang="ru-RU" b="1" dirty="0" smtClean="0"/>
              <a:t>умения</a:t>
            </a:r>
          </a:p>
          <a:p>
            <a:pPr algn="ctr"/>
            <a:r>
              <a:rPr lang="ru-RU" b="1" dirty="0" smtClean="0"/>
              <a:t>навыки</a:t>
            </a:r>
            <a:endParaRPr lang="ru-RU" b="1" dirty="0"/>
          </a:p>
        </p:txBody>
      </p:sp>
      <p:pic>
        <p:nvPicPr>
          <p:cNvPr id="33" name="Рисунок 32" descr="D:\Users\Админ\Desktop\20161005_12031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92696"/>
            <a:ext cx="1691680" cy="1375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0" y="0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2"/>
                </a:solidFill>
              </a:rPr>
              <a:t/>
            </a:r>
            <a:br>
              <a:rPr lang="ru-RU" b="1" dirty="0" smtClean="0">
                <a:solidFill>
                  <a:schemeClr val="bg2"/>
                </a:solidFill>
              </a:rPr>
            </a:b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34" name="Рисунок 33" descr="C:\Users\ГАЛИНА\Desktop\Практика\Урок О.И\20151002_12400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836712"/>
            <a:ext cx="1944216" cy="1512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ГАЛИНА\Desktop\Documents\Фото 2015-2016 уч.г\Кемб.2015-2016\Семинар в 6 школе(уровнеки)\20160504_121030.jpg"/>
          <p:cNvPicPr>
            <a:picLocks noChangeAspect="1" noChangeArrowheads="1"/>
          </p:cNvPicPr>
          <p:nvPr/>
        </p:nvPicPr>
        <p:blipFill>
          <a:blip r:embed="rId10" cstate="print"/>
          <a:srcRect l="7681" t="14520" r="3419"/>
          <a:stretch>
            <a:fillRect/>
          </a:stretch>
        </p:blipFill>
        <p:spPr bwMode="auto">
          <a:xfrm>
            <a:off x="251520" y="692696"/>
            <a:ext cx="2232248" cy="1512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7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7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0"/>
            <a:ext cx="88931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i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учителя наиболее эффективна, </a:t>
            </a:r>
          </a:p>
          <a:p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его поддерживают коллеги,</a:t>
            </a:r>
          </a:p>
          <a:p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работая как единый </a:t>
            </a:r>
            <a:r>
              <a:rPr lang="ru-RU" sz="1600" b="1" i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коллектив.</a:t>
            </a:r>
            <a:endParaRPr lang="ru-RU" sz="1600" b="1" i="1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Коллегиальные отношения и</a:t>
            </a:r>
          </a:p>
          <a:p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коллективная практика лежат </a:t>
            </a:r>
          </a:p>
          <a:p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основе развития возможностей </a:t>
            </a:r>
          </a:p>
          <a:p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школы. </a:t>
            </a:r>
            <a:endParaRPr lang="ru-RU" sz="1600" b="1" i="1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27" name="Схема 26"/>
          <p:cNvGraphicFramePr/>
          <p:nvPr/>
        </p:nvGraphicFramePr>
        <p:xfrm>
          <a:off x="2267744" y="1916832"/>
          <a:ext cx="48245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3491880" y="428604"/>
            <a:ext cx="2376264" cy="1200196"/>
          </a:xfrm>
          <a:prstGeom prst="roundRect">
            <a:avLst/>
          </a:prstGeom>
          <a:gradFill>
            <a:gsLst>
              <a:gs pos="0">
                <a:srgbClr val="9B2D2A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Содействие </a:t>
            </a:r>
            <a:r>
              <a:rPr lang="ru-RU" sz="1200" dirty="0">
                <a:solidFill>
                  <a:schemeClr val="tx1"/>
                </a:solidFill>
              </a:rPr>
              <a:t>и участие в обучении и развитии </a:t>
            </a:r>
            <a:r>
              <a:rPr lang="ru-RU" sz="1200" dirty="0" smtClean="0">
                <a:solidFill>
                  <a:schemeClr val="tx1"/>
                </a:solidFill>
              </a:rPr>
              <a:t>учителя. Укрепление </a:t>
            </a:r>
            <a:r>
              <a:rPr lang="ru-RU" sz="1200" dirty="0">
                <a:solidFill>
                  <a:schemeClr val="tx1"/>
                </a:solidFill>
              </a:rPr>
              <a:t>внутренней и внешней поддержки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055768" y="1340768"/>
            <a:ext cx="1908720" cy="122413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Совместная работа, обмен инновационными идеями , изучение, внедрение новых подходов преподавания</a:t>
            </a:r>
            <a:r>
              <a:rPr lang="ru-RU" sz="11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020272" y="4077072"/>
            <a:ext cx="1908720" cy="1080120"/>
          </a:xfrm>
          <a:prstGeom prst="roundRect">
            <a:avLst/>
          </a:prstGeom>
          <a:gradFill>
            <a:gsLst>
              <a:gs pos="0">
                <a:srgbClr val="7030A0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  <a:ln>
            <a:solidFill>
              <a:schemeClr val="accent4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Поддержка учителей школы.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Наблюдение и размышление о деятельности школы.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0" y="1844824"/>
            <a:ext cx="2051720" cy="108012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Содействует улучшению практической деятельности учителей.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Обучение новым подходам в преподавании.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0" y="4221088"/>
            <a:ext cx="1979712" cy="936104"/>
          </a:xfrm>
          <a:prstGeom prst="roundRect">
            <a:avLst/>
          </a:prstGeom>
          <a:solidFill>
            <a:srgbClr val="FC9AE2"/>
          </a:solidFill>
          <a:ln>
            <a:solidFill>
              <a:schemeClr val="accent5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Обучение тому, как </a:t>
            </a:r>
            <a:r>
              <a:rPr lang="ru-RU" sz="1200" dirty="0" smtClean="0">
                <a:solidFill>
                  <a:schemeClr val="tx1"/>
                </a:solidFill>
              </a:rPr>
              <a:t>учиться</a:t>
            </a:r>
            <a:r>
              <a:rPr lang="ru-RU" sz="1200" dirty="0">
                <a:solidFill>
                  <a:schemeClr val="tx1"/>
                </a:solidFill>
              </a:rPr>
              <a:t>, развитие </a:t>
            </a:r>
            <a:r>
              <a:rPr lang="ru-RU" sz="1200" dirty="0" err="1" smtClean="0">
                <a:solidFill>
                  <a:schemeClr val="tx1"/>
                </a:solidFill>
              </a:rPr>
              <a:t>навы-ков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критического </a:t>
            </a:r>
            <a:r>
              <a:rPr lang="ru-RU" sz="1200" dirty="0" err="1" smtClean="0">
                <a:solidFill>
                  <a:schemeClr val="tx1"/>
                </a:solidFill>
              </a:rPr>
              <a:t>мышле-ния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взаимообучение </a:t>
            </a:r>
            <a:r>
              <a:rPr lang="ru-RU" sz="1200" dirty="0">
                <a:solidFill>
                  <a:schemeClr val="tx1"/>
                </a:solidFill>
              </a:rPr>
              <a:t>и самооценки</a:t>
            </a:r>
            <a:r>
              <a:rPr lang="ru-RU" sz="1200" dirty="0">
                <a:solidFill>
                  <a:schemeClr val="bg2"/>
                </a:solidFill>
              </a:rPr>
              <a:t>.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4572000" y="1700808"/>
            <a:ext cx="0" cy="4318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6516216" y="2924944"/>
            <a:ext cx="432048" cy="576264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6444208" y="4869160"/>
            <a:ext cx="504825" cy="287337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2428860" y="2928934"/>
            <a:ext cx="431800" cy="50482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2268538" y="4868863"/>
            <a:ext cx="574675" cy="4318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Двойная стрелка влево/вправо 24"/>
          <p:cNvSpPr/>
          <p:nvPr/>
        </p:nvSpPr>
        <p:spPr>
          <a:xfrm>
            <a:off x="4499992" y="5301208"/>
            <a:ext cx="576064" cy="432370"/>
          </a:xfrm>
          <a:prstGeom prst="leftRightArrow">
            <a:avLst>
              <a:gd name="adj1" fmla="val 50000"/>
              <a:gd name="adj2" fmla="val 1734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Двойная стрелка влево/вправо 37"/>
          <p:cNvSpPr/>
          <p:nvPr/>
        </p:nvSpPr>
        <p:spPr>
          <a:xfrm rot="19247541">
            <a:off x="3399602" y="2990201"/>
            <a:ext cx="604712" cy="324499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Двойная стрелка влево/вправо 38"/>
          <p:cNvSpPr/>
          <p:nvPr/>
        </p:nvSpPr>
        <p:spPr>
          <a:xfrm rot="2594128">
            <a:off x="5223307" y="2949922"/>
            <a:ext cx="610149" cy="34894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85" name="Rectangle 1"/>
          <p:cNvSpPr>
            <a:spLocks noChangeArrowheads="1"/>
          </p:cNvSpPr>
          <p:nvPr/>
        </p:nvSpPr>
        <p:spPr bwMode="auto">
          <a:xfrm>
            <a:off x="3347864" y="4437112"/>
            <a:ext cx="2592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88925" algn="ctr"/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Инициирование и содействие </a:t>
            </a:r>
            <a:endParaRPr lang="ru-RU" sz="1200" b="1" dirty="0">
              <a:ea typeface="Calibri" pitchFamily="34" charset="0"/>
              <a:cs typeface="Times New Roman" pitchFamily="18" charset="0"/>
            </a:endParaRPr>
          </a:p>
          <a:p>
            <a:pPr indent="288925" algn="ctr" eaLnBrk="0" hangingPunct="0"/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обучению коллег в рамках </a:t>
            </a:r>
            <a:endParaRPr lang="ru-RU" sz="1200" b="1" dirty="0">
              <a:ea typeface="Calibri" pitchFamily="34" charset="0"/>
              <a:cs typeface="Times New Roman" pitchFamily="18" charset="0"/>
            </a:endParaRPr>
          </a:p>
          <a:p>
            <a:pPr indent="288925" algn="ctr" eaLnBrk="0" hangingPunct="0"/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школы</a:t>
            </a:r>
            <a:endParaRPr lang="ru-RU" sz="1200" b="1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" name="Рисунок 46" descr="C:\Users\ГАЛИНА\Desktop\Практика\фото с тел\20150925_1010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661248"/>
            <a:ext cx="1584176" cy="1196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Рисунок 41" descr="C:\Users\ГАЛИНА\Desktop\Практика\Урок О.И\20151002_133631.jpg"/>
          <p:cNvPicPr/>
          <p:nvPr/>
        </p:nvPicPr>
        <p:blipFill>
          <a:blip r:embed="rId9" cstate="print"/>
          <a:srcRect r="36784" b="8238"/>
          <a:stretch>
            <a:fillRect/>
          </a:stretch>
        </p:blipFill>
        <p:spPr bwMode="auto">
          <a:xfrm>
            <a:off x="7020272" y="0"/>
            <a:ext cx="1728192" cy="1268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Рисунок 49" descr="C:\Users\ГАЛИНА\Desktop\Практика\Фото коуч\20151006_09282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5301208"/>
            <a:ext cx="1833986" cy="1357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2" descr="C:\Users\ГАЛИНА\Desktop\Практика фото 4-5 неделя\20151031_0815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924944"/>
            <a:ext cx="1891588" cy="11957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ГАЛИНА\Desktop\Практика\Фото коуч\20151002_13262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0272" y="2708920"/>
            <a:ext cx="1979712" cy="12961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 descr="C:\Users\ГАЛИНА\Desktop\Практика\Фото №4 МО\SAM_3670(2)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484784"/>
            <a:ext cx="1584176" cy="1224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 descr="C:\Users\ГАЛИНА\Desktop\Практика фото 4-5 неделя\20151020_132118.jpg"/>
          <p:cNvPicPr/>
          <p:nvPr/>
        </p:nvPicPr>
        <p:blipFill>
          <a:blip r:embed="rId14" cstate="print"/>
          <a:srcRect l="3125" t="17857" r="6250"/>
          <a:stretch>
            <a:fillRect/>
          </a:stretch>
        </p:blipFill>
        <p:spPr bwMode="auto">
          <a:xfrm>
            <a:off x="3635896" y="2852936"/>
            <a:ext cx="2160240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E:\DCIM\100PHOTO\SAM_3702.JPG"/>
          <p:cNvPicPr/>
          <p:nvPr/>
        </p:nvPicPr>
        <p:blipFill>
          <a:blip r:embed="rId15" cstate="print"/>
          <a:srcRect l="5598" r="29151" b="45244"/>
          <a:stretch>
            <a:fillRect/>
          </a:stretch>
        </p:blipFill>
        <p:spPr bwMode="auto">
          <a:xfrm>
            <a:off x="2051720" y="1556792"/>
            <a:ext cx="1656184" cy="1008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 descr="C:\Users\ГАЛИНА\Desktop\Практика фото 4-5 неделя\20151007_120422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04048" y="5643578"/>
            <a:ext cx="1711662" cy="12144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Рисунок 42" descr="E:\DCIM\100PHOTO\SAM_3673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20272" y="5301208"/>
            <a:ext cx="1979712" cy="1368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0" y="836712"/>
            <a:ext cx="2843808" cy="3140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 smtClean="0"/>
              <a:t>Коучинг</a:t>
            </a:r>
            <a:r>
              <a:rPr lang="ru-RU" sz="1600" b="1" dirty="0" smtClean="0"/>
              <a:t> – это </a:t>
            </a:r>
            <a:r>
              <a:rPr lang="ru-RU" sz="1600" b="1" dirty="0" err="1" smtClean="0"/>
              <a:t>конфиден-циальный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креативный</a:t>
            </a:r>
            <a:r>
              <a:rPr lang="ru-RU" sz="1600" b="1" dirty="0" smtClean="0"/>
              <a:t>, активный процесс </a:t>
            </a:r>
            <a:r>
              <a:rPr lang="ru-RU" sz="1600" b="1" dirty="0" err="1" smtClean="0"/>
              <a:t>взаимо-действия</a:t>
            </a:r>
            <a:r>
              <a:rPr lang="ru-RU" sz="1600" b="1" dirty="0" smtClean="0"/>
              <a:t> коллег, в ходе которого, на основе </a:t>
            </a:r>
            <a:r>
              <a:rPr lang="ru-RU" sz="1600" b="1" dirty="0" err="1" smtClean="0"/>
              <a:t>сов-местного</a:t>
            </a:r>
            <a:r>
              <a:rPr lang="ru-RU" sz="1600" b="1" dirty="0" smtClean="0"/>
              <a:t> обдумывания существующих практик преподавания и обучения, обучаемый учитель </a:t>
            </a:r>
            <a:r>
              <a:rPr lang="ru-RU" sz="1600" b="1" dirty="0" err="1" smtClean="0"/>
              <a:t>совер-шенствует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профессио-нальные</a:t>
            </a:r>
            <a:r>
              <a:rPr lang="ru-RU" sz="1600" b="1" dirty="0" smtClean="0"/>
              <a:t> навыки в целях повышения своей компетенции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31840" y="836712"/>
            <a:ext cx="3168352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Менторинг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/>
              <a:t>Процесс создания </a:t>
            </a:r>
            <a:r>
              <a:rPr lang="ru-RU" b="1" dirty="0" err="1" smtClean="0"/>
              <a:t>довери-тельных</a:t>
            </a:r>
            <a:r>
              <a:rPr lang="ru-RU" b="1" dirty="0" smtClean="0"/>
              <a:t>, личностно  </a:t>
            </a:r>
            <a:r>
              <a:rPr lang="ru-RU" b="1" dirty="0" err="1" smtClean="0"/>
              <a:t>заин-тересованых</a:t>
            </a:r>
            <a:r>
              <a:rPr lang="ru-RU" b="1" dirty="0" smtClean="0"/>
              <a:t> </a:t>
            </a:r>
            <a:r>
              <a:rPr lang="ru-RU" b="1" dirty="0" err="1" smtClean="0"/>
              <a:t>взаимоот-ношений</a:t>
            </a:r>
            <a:r>
              <a:rPr lang="ru-RU" b="1" dirty="0" smtClean="0"/>
              <a:t> между ментором и подопечным, с целью его профессионального становления как целостной личности педагога </a:t>
            </a:r>
            <a:r>
              <a:rPr lang="ru-RU" sz="1400" b="1" dirty="0" smtClean="0"/>
              <a:t>(Руководство, </a:t>
            </a:r>
            <a:r>
              <a:rPr lang="ru-RU" sz="1400" b="1" dirty="0" err="1" smtClean="0"/>
              <a:t>стр</a:t>
            </a:r>
            <a:r>
              <a:rPr lang="ru-RU" sz="1400" b="1" dirty="0" smtClean="0"/>
              <a:t> </a:t>
            </a:r>
            <a:endParaRPr lang="ru-RU" sz="1400" b="1" dirty="0"/>
          </a:p>
        </p:txBody>
      </p:sp>
      <p:pic>
        <p:nvPicPr>
          <p:cNvPr id="18" name="Picture 3" descr="C:\Users\ГАЛИНА\Desktop\К проверке\Районный коучинг.Май\20160528_150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2411760" cy="1543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 descr="C:\Users\ГАЛИНА\Desktop\Documents\Уровневые курсы\Лицом к лицу 1\Практика\Практика фото 4-5 неделя\20151020_133437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400254"/>
            <a:ext cx="2376264" cy="119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C:\Users\ГАЛИНА\Desktop\Практика\Урок О.И\20151005_1118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933056"/>
            <a:ext cx="230425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660232" y="5589240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Профессиональная беседа с подопечным учителя по выявлению проблем</a:t>
            </a:r>
            <a:endParaRPr lang="ru-RU" sz="1400" b="1" dirty="0"/>
          </a:p>
        </p:txBody>
      </p:sp>
      <p:pic>
        <p:nvPicPr>
          <p:cNvPr id="27" name="Рисунок 26" descr="C:\Users\ГАЛИНА\Desktop\Практика\фото с тел\20150923_113555.jpg"/>
          <p:cNvPicPr/>
          <p:nvPr/>
        </p:nvPicPr>
        <p:blipFill>
          <a:blip r:embed="rId6" cstate="print"/>
          <a:srcRect l="13330" r="18232"/>
          <a:stretch>
            <a:fillRect/>
          </a:stretch>
        </p:blipFill>
        <p:spPr bwMode="auto">
          <a:xfrm>
            <a:off x="6876256" y="908720"/>
            <a:ext cx="1763688" cy="226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7020272" y="3284984"/>
            <a:ext cx="16196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Совместное планирование урока</a:t>
            </a:r>
            <a:endParaRPr lang="ru-RU" sz="1400" b="1" dirty="0"/>
          </a:p>
        </p:txBody>
      </p:sp>
      <p:pic>
        <p:nvPicPr>
          <p:cNvPr id="29" name="Рисунок 28" descr="C:\Users\ГАЛИНА\Desktop\Практика\_my_pictures\20151001-009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581128"/>
            <a:ext cx="216024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Прямоугольник 32"/>
          <p:cNvSpPr/>
          <p:nvPr/>
        </p:nvSpPr>
        <p:spPr>
          <a:xfrm rot="10800000" flipV="1">
            <a:off x="3707904" y="6309320"/>
            <a:ext cx="2232248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Групповая работа на  уроке подопечного учителя</a:t>
            </a:r>
            <a:endParaRPr lang="ru-RU" sz="14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«Человек не может по настоящему усовершенствоваться, если не помогает усовершенствоваться другим»,-говорил Ч.Диккенс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3563888" y="4509120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Применение подопечным учителем  метода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«Найди ошибку»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323528" y="5157192"/>
            <a:ext cx="21602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251520" y="6525344"/>
            <a:ext cx="22322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Коучинг</a:t>
            </a:r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сессии: «</a:t>
            </a:r>
            <a:r>
              <a:rPr lang="ru-RU" sz="1050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Талантли-вые</a:t>
            </a:r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одаренные дети»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22" name="Рисунок 21" descr="G:\Camera\IMG-20161010-WA0033.jpg"/>
          <p:cNvPicPr/>
          <p:nvPr/>
        </p:nvPicPr>
        <p:blipFill>
          <a:blip r:embed="rId8" cstate="print"/>
          <a:srcRect l="10892" r="7172"/>
          <a:stretch>
            <a:fillRect/>
          </a:stretch>
        </p:blipFill>
        <p:spPr bwMode="auto">
          <a:xfrm>
            <a:off x="3563888" y="3356992"/>
            <a:ext cx="230425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23528" y="5162128"/>
            <a:ext cx="2088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Коучинг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сессия: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de-DE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Факторы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по-вышения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качестваобразования</a:t>
            </a:r>
            <a:r>
              <a:rPr kumimoji="0" lang="de-DE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endParaRPr kumimoji="0" lang="de-DE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C:\Users\ГАЛИНА\Desktop\Практика\_my_pictures\20151001-009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0304" y="4733528"/>
            <a:ext cx="216024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C:\Users\ГАЛИНА\Desktop\Практика\_my_pictures\20151001-009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2704" y="4885928"/>
            <a:ext cx="216024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28596" y="0"/>
            <a:ext cx="8715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«Собираться вместе – это     начало. Оставаться вместе – это прогресс. Работать вместе – это успех.» </a:t>
            </a:r>
            <a:endParaRPr lang="en-US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Генри Форд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Documents and Settings\Администратор\Рабочий стол\emblema_small_f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708920"/>
            <a:ext cx="2381250" cy="2419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211960" y="908720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Сообщество учителей гуманитарного цикла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0232" y="1052736"/>
            <a:ext cx="22145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Сообщество учителей естественно-математического цикла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7904" y="3789040"/>
            <a:ext cx="142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Сообщество школ района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52320" y="3933056"/>
            <a:ext cx="1928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Сообщество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учи-телей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начальных классов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908720"/>
            <a:ext cx="47862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сетевого сообщества: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2198" y="285749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8" name="Выгнутая вправо стрелка 27"/>
          <p:cNvSpPr/>
          <p:nvPr/>
        </p:nvSpPr>
        <p:spPr>
          <a:xfrm rot="20844094">
            <a:off x="7647500" y="2779975"/>
            <a:ext cx="785786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Выгнутая влево стрелка 28"/>
          <p:cNvSpPr/>
          <p:nvPr/>
        </p:nvSpPr>
        <p:spPr>
          <a:xfrm>
            <a:off x="4211960" y="2780928"/>
            <a:ext cx="792088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Выгнутая вправо стрелка 42"/>
          <p:cNvSpPr/>
          <p:nvPr/>
        </p:nvSpPr>
        <p:spPr>
          <a:xfrm rot="4534043">
            <a:off x="7196812" y="5011854"/>
            <a:ext cx="701464" cy="9083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08104" y="4941168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Сообщество школ города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ыгнутая вправо стрелка 26"/>
          <p:cNvSpPr/>
          <p:nvPr/>
        </p:nvSpPr>
        <p:spPr>
          <a:xfrm rot="16200000">
            <a:off x="6070699" y="1441975"/>
            <a:ext cx="785786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Выгнутая вправо стрелка 38"/>
          <p:cNvSpPr/>
          <p:nvPr/>
        </p:nvSpPr>
        <p:spPr>
          <a:xfrm rot="6956235">
            <a:off x="4948557" y="4969797"/>
            <a:ext cx="578574" cy="10409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4" name="Рисунок 33" descr="E:\фото_сетевое_сообщество\SAM_15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24328" y="4653136"/>
            <a:ext cx="1619672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Рисунок 43" descr="C:\Users\ГАЛИНА\Desktop\Практика\Урок О.И\20151002_1342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293096"/>
            <a:ext cx="1512168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Рисунок 45" descr="E:\DCIM\100PHOTO\SAM_369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844824"/>
            <a:ext cx="1512168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Рисунок 46" descr="C:\Users\ГАЛИНА\Pictures\Мои сканированные изображения\сканирование0004.jpg"/>
          <p:cNvPicPr/>
          <p:nvPr/>
        </p:nvPicPr>
        <p:blipFill>
          <a:blip r:embed="rId7" cstate="print"/>
          <a:srcRect l="20641" r="35040"/>
          <a:stretch>
            <a:fillRect/>
          </a:stretch>
        </p:blipFill>
        <p:spPr bwMode="auto">
          <a:xfrm rot="16200000">
            <a:off x="4572000" y="1556792"/>
            <a:ext cx="1008112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196752"/>
            <a:ext cx="40324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методическая поддержка и профессиональный рост учителей;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- планирование, реализация широкого спектра действий, нацеленных на усовершенствование системы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формативного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оценивания учащихся.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ГАЛИНА\Pictures\Мои сканированные изображения\сканирование0138.jpg"/>
          <p:cNvPicPr>
            <a:picLocks noChangeAspect="1" noChangeArrowheads="1"/>
          </p:cNvPicPr>
          <p:nvPr/>
        </p:nvPicPr>
        <p:blipFill>
          <a:blip r:embed="rId8" cstate="print"/>
          <a:srcRect r="13649"/>
          <a:stretch>
            <a:fillRect/>
          </a:stretch>
        </p:blipFill>
        <p:spPr bwMode="auto">
          <a:xfrm rot="16200000">
            <a:off x="233772" y="2043100"/>
            <a:ext cx="3168352" cy="3635896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сфере образования доказано, что организационная  изоляция препятствует развитию. Именно поэтому все более важным становится сотрудничество между школами, их объединение в «сетевые сообщества школ» в интересах всего обучающегося социума, а не только, кто учится в конкретной школе.(1  с 172)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5517232"/>
            <a:ext cx="4716016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79512" y="5588705"/>
            <a:ext cx="45365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Иди вперед, забыв свои печали, перед тобой тебе открыты дали.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Муканов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5" descr="C:\Users\ГАЛИНА\Desktop\С ватцапа 2017-16\IMG-20170225-WA0049.jpg"/>
          <p:cNvPicPr>
            <a:picLocks noChangeAspect="1" noChangeArrowheads="1"/>
          </p:cNvPicPr>
          <p:nvPr/>
        </p:nvPicPr>
        <p:blipFill>
          <a:blip r:embed="rId9" cstate="print"/>
          <a:srcRect l="6528" t="14829" r="10649"/>
          <a:stretch>
            <a:fillRect/>
          </a:stretch>
        </p:blipFill>
        <p:spPr bwMode="auto">
          <a:xfrm>
            <a:off x="5436096" y="5606480"/>
            <a:ext cx="1854046" cy="125152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913168" cy="100811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Исследование в действии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«Внедрение новых подходов обучения через групповую работу»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«Мои ученики будут узнавать новое не от меня, они будут открывать это новое сами.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Моя главная задача-помочь им раскрыться, развить собственные идеи».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И. Г. Песталоцци.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4641379"/>
          </a:xfrm>
        </p:spPr>
        <p:txBody>
          <a:bodyPr/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реализации исследования в действии  мною было составлено и откорректировано в соответствии с условиями работы в классе среднесрочное планирование по теме «Числовая последовательность. Арифметическая прогрессия. Формула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-го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члена арифметической прогрессии»  , в котором я определила результаты обучения и способы достижения этих результатов. </a:t>
            </a:r>
          </a:p>
          <a:p>
            <a:pPr>
              <a:buNone/>
            </a:pPr>
            <a:r>
              <a:rPr lang="ru-RU" dirty="0" smtClean="0"/>
              <a:t>     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Ученица А при составлении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постера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Оценивание                    Ученица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роли спикера Итоги тестирования учеников  А, В и С за период  исследования.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ГАЛИНА\Desktop\Documents\Фото 2016-2017уч.год\Фото,январь 2017\20170121_0823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259228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ГАЛИНА\Desktop\Documents\Фото 2016-2017уч.год\Фото,январь 2017\20170121_0826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492896"/>
            <a:ext cx="2520280" cy="1578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ГАЛИНА\Desktop\Documents\Фото 2016-2017уч.год\Фото,январь 2017\20170121_0824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492897"/>
            <a:ext cx="2699792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Диаграмма 6"/>
          <p:cNvGraphicFramePr/>
          <p:nvPr/>
        </p:nvGraphicFramePr>
        <p:xfrm>
          <a:off x="0" y="4725144"/>
          <a:ext cx="4680520" cy="213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19672" y="6858000"/>
          <a:ext cx="3900260" cy="2453640"/>
        </p:xfrm>
        <a:graphic>
          <a:graphicData uri="http://schemas.openxmlformats.org/drawingml/2006/table">
            <a:tbl>
              <a:tblPr/>
              <a:tblGrid>
                <a:gridCol w="264850"/>
                <a:gridCol w="1405580"/>
                <a:gridCol w="318951"/>
                <a:gridCol w="318951"/>
                <a:gridCol w="318951"/>
                <a:gridCol w="318951"/>
                <a:gridCol w="477013"/>
                <a:gridCol w="477013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Критерии самооценки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Ученик 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Ученик Б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Ученик В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3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до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после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до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после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до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после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Самоуправление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229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Работа в команде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330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Рефлексивное обучение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225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Творческое мышление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330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Эффективное участие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228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9" marR="59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335689" y="4365104"/>
            <a:ext cx="280831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Самооцнка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индивидуальных              навыков в обучении и мышлении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788025" y="4766596"/>
          <a:ext cx="4176464" cy="2016796"/>
        </p:xfrm>
        <a:graphic>
          <a:graphicData uri="http://schemas.openxmlformats.org/drawingml/2006/table">
            <a:tbl>
              <a:tblPr/>
              <a:tblGrid>
                <a:gridCol w="316104"/>
                <a:gridCol w="1677590"/>
                <a:gridCol w="380676"/>
                <a:gridCol w="380676"/>
                <a:gridCol w="380676"/>
                <a:gridCol w="380676"/>
                <a:gridCol w="330033"/>
                <a:gridCol w="330033"/>
              </a:tblGrid>
              <a:tr h="3977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Критерии самооценки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Times New Roman"/>
                          <a:ea typeface="Times New Roman"/>
                          <a:cs typeface="Times New Roman"/>
                        </a:rPr>
                        <a:t>Ученик 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Ученик Б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-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Ученик 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Times New Roman"/>
                          <a:ea typeface="Times New Roman"/>
                          <a:cs typeface="Times New Roman"/>
                        </a:rPr>
                        <a:t>до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после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после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после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Самоуправление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Работа в команде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Рефлексивное обучение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Творческое мышление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29" marR="66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ГАЛИНА\Desktop\К проверке\Занятие фокус группа,2016,2 полугодие.Групповая работа\20160203_1216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76672"/>
            <a:ext cx="2664296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3275856" y="548680"/>
            <a:ext cx="2592288" cy="2852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419872" y="548680"/>
            <a:ext cx="2448272" cy="311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Тренерство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один из видов оказания методической помощи педагогам. Учителям ежедневно приходится принимать сложные и важные решения, которые требуют наличия знаний во многих сферах, различного рода суждений и нацелены на решение вопросов: Чему каждый ученик должен научиться? и Каковы его достижения в перспективе?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" descr="C:\Users\ГАЛИНА\Desktop\К проверке\Тренер.курсы.Диал.обуч\20170111_141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501008"/>
            <a:ext cx="2736304" cy="1440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2226" name="Picture 2" descr="C:\Users\ГАЛИНА\Desktop\Documents\Фото 2016-2017уч.год\Фото февраль 2017 год\Тренерские занятия\20170125_123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085184"/>
            <a:ext cx="2664296" cy="16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2227" name="Picture 3" descr="C:\Users\ГАЛИНА\Desktop\Documents\Фото 2016-2017уч.год\Фото февраль 2017 год\Тренерские занятия\20170222_1315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5229200"/>
            <a:ext cx="2664296" cy="1484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2228" name="Picture 4" descr="C:\Users\ГАЛИНА\Desktop\Documents\Фото 2016-2017уч.год\Фото февраль 2017 год\Тренерские занятия\20170125_1314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996952"/>
            <a:ext cx="2664296" cy="1584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ГАЛИНА\Pictures\Мои сканированные изображения\сканирование004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03548" y="152636"/>
            <a:ext cx="23762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Эффективность реализации плана развития школы в действии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ГАЛИНА\Desktop\С ватцапа 2017-16\IMG-20170225-WA0027.jpg"/>
          <p:cNvPicPr>
            <a:picLocks noChangeAspect="1" noChangeArrowheads="1"/>
          </p:cNvPicPr>
          <p:nvPr/>
        </p:nvPicPr>
        <p:blipFill>
          <a:blip r:embed="rId9" cstate="print"/>
          <a:srcRect t="4000" b="4000"/>
          <a:stretch>
            <a:fillRect/>
          </a:stretch>
        </p:blipFill>
        <p:spPr bwMode="auto">
          <a:xfrm>
            <a:off x="323528" y="2924944"/>
            <a:ext cx="2520280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ГАЛИНА\Desktop\С ватцапа 2017-16\IMG-20170225-WA0031.jpg"/>
          <p:cNvPicPr>
            <a:picLocks noChangeAspect="1" noChangeArrowheads="1"/>
          </p:cNvPicPr>
          <p:nvPr/>
        </p:nvPicPr>
        <p:blipFill>
          <a:blip r:embed="rId10" cstate="print"/>
          <a:srcRect t="18103" r="10390"/>
          <a:stretch>
            <a:fillRect/>
          </a:stretch>
        </p:blipFill>
        <p:spPr bwMode="auto">
          <a:xfrm>
            <a:off x="323528" y="5085184"/>
            <a:ext cx="2448272" cy="16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Прямоугольник 13"/>
          <p:cNvSpPr/>
          <p:nvPr/>
        </p:nvSpPr>
        <p:spPr>
          <a:xfrm>
            <a:off x="395536" y="4581128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районном конкурсе «Лучший школьный тренер»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3848" y="4869160"/>
            <a:ext cx="28083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Занятие: Цель процесса оценивания. Сущность 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оценива</a:t>
            </a:r>
            <a:r>
              <a:rPr lang="ru-RU" sz="1100" b="1" dirty="0" smtClean="0">
                <a:solidFill>
                  <a:srgbClr val="002060"/>
                </a:solidFill>
              </a:rPr>
              <a:t>ния для обучения.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56176" y="4581128"/>
            <a:ext cx="280831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занятие по теме. «Совместная и групповая работа. Методика работы в малых группах».</a:t>
            </a:r>
            <a:endParaRPr lang="ru-RU" sz="105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01408" y="2132856"/>
            <a:ext cx="3042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занятия по теме: «Сущностная характеристика диалогического обучения.</a:t>
            </a:r>
            <a:r>
              <a:rPr lang="ru-RU" sz="1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использования беседы на уроках в</a:t>
            </a:r>
            <a:r>
              <a:rPr lang="ru-RU" sz="1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целях повышения качества обучения».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/>
          <p:cNvSpPr/>
          <p:nvPr/>
        </p:nvSpPr>
        <p:spPr>
          <a:xfrm rot="8225131">
            <a:off x="2556047" y="3813914"/>
            <a:ext cx="1308115" cy="712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2693963">
            <a:off x="5406306" y="3769671"/>
            <a:ext cx="1469605" cy="726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391769">
            <a:off x="5538690" y="1988909"/>
            <a:ext cx="1246478" cy="748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3186552">
            <a:off x="2440270" y="2011055"/>
            <a:ext cx="1246665" cy="765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267744" y="2492896"/>
            <a:ext cx="4752528" cy="151216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Новые подходы в обучении и преподавании. 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3" name="Picture 4" descr="C:\Users\ГАЛИНА\Desktop\Documents\Фото 2016-2017уч.год\Декабрь\20161128_111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9979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79512" y="2492896"/>
            <a:ext cx="223224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ИССЛЕДОВАТЕЛЬСКАЯ БЕСЕДА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4293096"/>
            <a:ext cx="208823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РАБОТА В ГРУППАХ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76256" y="2420888"/>
            <a:ext cx="205172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РАБОТА В ПАРАХ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347864" y="4365104"/>
            <a:ext cx="27146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СОЗДАНИЕ КОЛЛАБОРАТИВНОЙ СРЕДЫ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9512" y="4293096"/>
            <a:ext cx="223224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ДИАЛОГ «УЧИТЕЛЬ—УЧЕНИК»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491880" y="2060848"/>
            <a:ext cx="237626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САМОРЕГУЛЯЦИЯ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Содержимое 3" descr="G:\Camera\IMG-20161010-WA0005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869160"/>
            <a:ext cx="288032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C:\Users\ГАЛИНА\Desktop\Практика\фото с тел\20150925_1010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725144"/>
            <a:ext cx="2555776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5" name="Picture 1" descr="C:\Users\ГАЛИНА\Desktop\Фото март\IMG-20170315-WA0009.jpg"/>
          <p:cNvPicPr>
            <a:picLocks noChangeAspect="1" noChangeArrowheads="1"/>
          </p:cNvPicPr>
          <p:nvPr/>
        </p:nvPicPr>
        <p:blipFill>
          <a:blip r:embed="rId5" cstate="print"/>
          <a:srcRect l="2721" t="25399" r="14277" b="9288"/>
          <a:stretch>
            <a:fillRect/>
          </a:stretch>
        </p:blipFill>
        <p:spPr bwMode="auto">
          <a:xfrm>
            <a:off x="179512" y="4745718"/>
            <a:ext cx="2592288" cy="211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 descr="C:\Users\ГАЛИНА\Desktop\Фото март\20170310_1048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0"/>
            <a:ext cx="2736304" cy="194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3" descr="C:\Users\ГАЛИНА\Desktop\Фото март\20170314_101515.jpg"/>
          <p:cNvPicPr>
            <a:picLocks noChangeAspect="1" noChangeArrowheads="1"/>
          </p:cNvPicPr>
          <p:nvPr/>
        </p:nvPicPr>
        <p:blipFill>
          <a:blip r:embed="rId7" cstate="print"/>
          <a:srcRect l="7740" r="5491" b="10379"/>
          <a:stretch>
            <a:fillRect/>
          </a:stretch>
        </p:blipFill>
        <p:spPr bwMode="auto">
          <a:xfrm>
            <a:off x="6516216" y="0"/>
            <a:ext cx="262778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>
            <a:off x="899592" y="1268760"/>
            <a:ext cx="484632" cy="978408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635896" y="1268760"/>
            <a:ext cx="484632" cy="978408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876256" y="1340768"/>
            <a:ext cx="484632" cy="978408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23528" y="332656"/>
            <a:ext cx="4283968" cy="108012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Перспективы 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2348880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2348880"/>
            <a:ext cx="1661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учащиеся: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7544" y="2924944"/>
            <a:ext cx="2160240" cy="30963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-организация деятельности учащихся на уроке;</a:t>
            </a:r>
          </a:p>
          <a:p>
            <a:r>
              <a:rPr lang="ru-RU" dirty="0" smtClean="0"/>
              <a:t> -скрытый лидер; -обучение всех учащихся в соответствии с их возможностями и способностями 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84168" y="2852936"/>
            <a:ext cx="2160240" cy="30963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/>
              <a:t>-продолжать работу в группах и парах, акцентируя внимание учащихся на важность участия каждого в работе; </a:t>
            </a:r>
          </a:p>
          <a:p>
            <a:r>
              <a:rPr lang="ru-RU" sz="1600" dirty="0" smtClean="0"/>
              <a:t>-развивать речь через защиту проектов, написания эссе, диалог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43808" y="2852936"/>
            <a:ext cx="2304256" cy="37444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/>
              <a:t>-преодолели психологический барьер</a:t>
            </a:r>
          </a:p>
          <a:p>
            <a:r>
              <a:rPr lang="ru-RU" sz="1600" dirty="0" smtClean="0"/>
              <a:t> -появился интерес к изучаемому материалу;</a:t>
            </a:r>
          </a:p>
          <a:p>
            <a:r>
              <a:rPr lang="ru-RU" sz="1600" dirty="0" smtClean="0"/>
              <a:t> - желание работать в сотрудничестве; </a:t>
            </a:r>
          </a:p>
          <a:p>
            <a:r>
              <a:rPr lang="ru-RU" sz="1600" dirty="0" smtClean="0"/>
              <a:t>-учились аргументировать свою точку зрения, анализировать, оценивать, самостоятельно добывать знания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критическому мышлению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67544" y="519934"/>
            <a:ext cx="79563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Критическое мышление включает развитие таких навыков, как приобретение доказательств посредством наблюдения и слушания, с учетом контекста, и применение соответствующих критериев для принятия решений. Поэтому ученикам необходимо предоставить возможность для развития навыков наблюдения, анализа, суждения и интерпретации..(Руководство для учителя, стр.135).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ГАЛИНА\Desktop\Documents\Фото 2016-2017уч.год\Фото октябрь\Групповая работа\20161014_092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04864"/>
            <a:ext cx="2448272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ГАЛИНА\Desktop\Фото март\20170309_115410.jpg"/>
          <p:cNvPicPr/>
          <p:nvPr/>
        </p:nvPicPr>
        <p:blipFill>
          <a:blip r:embed="rId3" cstate="print"/>
          <a:srcRect l="9137" t="12032"/>
          <a:stretch>
            <a:fillRect/>
          </a:stretch>
        </p:blipFill>
        <p:spPr bwMode="auto">
          <a:xfrm>
            <a:off x="179512" y="4581128"/>
            <a:ext cx="2520280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ГАЛИНА\Desktop\Фото март\20170309_115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509120"/>
            <a:ext cx="2592288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ГАЛИНА\Desktop\Фото март\20170309_115515.jpg"/>
          <p:cNvPicPr>
            <a:picLocks noChangeAspect="1" noChangeArrowheads="1"/>
          </p:cNvPicPr>
          <p:nvPr/>
        </p:nvPicPr>
        <p:blipFill>
          <a:blip r:embed="rId5" cstate="print"/>
          <a:srcRect r="14205"/>
          <a:stretch>
            <a:fillRect/>
          </a:stretch>
        </p:blipFill>
        <p:spPr bwMode="auto">
          <a:xfrm>
            <a:off x="6300192" y="4581128"/>
            <a:ext cx="2551292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ГАЛИНА\Desktop\Фото март\20170310_0956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132856"/>
            <a:ext cx="2448272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372200" y="6309320"/>
            <a:ext cx="2296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«Найди ошибку»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3203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 «Найди соответствие» 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6237312"/>
            <a:ext cx="2952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«Вставьте пропущенные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слагаемые»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347864" y="3989676"/>
            <a:ext cx="1763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Ротация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4005064"/>
            <a:ext cx="1547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«Зигзаг»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84168" y="3933056"/>
            <a:ext cx="27878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«Чтение с пометками»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Содержимое 4" descr="C:\Users\ГАЛИНА\Desktop\Documents\Фото 2016-2017уч.год\фото сентябрь 2016\Сентябрь 2016год,уроки\20160926_101540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132856"/>
            <a:ext cx="2376264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C:\Users\ГАЛИНА\Desktop\Фото март\20170310_0956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2592" y="2285256"/>
            <a:ext cx="2448272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0"/>
            <a:ext cx="8229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Американский психолог Д. </a:t>
            </a:r>
            <a:r>
              <a:rPr kumimoji="0" lang="ru-RU" sz="16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Халперн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разработавшая популярную в США программу обучения критическому мышлению поясняет: «Когда мы мыслим критически, мы оцениваем результаты своих мыслительных процессов – насколько правильно принятое нами решение или насколько удачно мы справились с поставленной задачей. Критическое мышление также включает в себя оценку самого мыслительного процесса – хода рассуждений, которые привели к нашим выводам, или тех факторов, которые мы учли при принятии решения». </a:t>
            </a:r>
            <a:endParaRPr kumimoji="0" lang="ru-RU" sz="16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ГАЛИНА\Desktop\Фото март\20170222_111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2376264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ГАЛИНА\Desktop\Фото март\20170227_111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365104"/>
            <a:ext cx="2592288" cy="1919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G:\Camera\IMG-20161010-WA00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772816"/>
            <a:ext cx="2232248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516216" y="3861048"/>
            <a:ext cx="24204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 «Авторский стул»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8224" y="6381328"/>
            <a:ext cx="2232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«Круглый стол»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6381328"/>
            <a:ext cx="24946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«Мозговой штурм»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ГАЛИНА\Desktop\Documents\Фото 2015-2016 уч.г\уроки\2016 год 2полугодие\20160213_082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916832"/>
            <a:ext cx="2536131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419872" y="3861048"/>
            <a:ext cx="2520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«Снежный ком»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ГАЛИНА\Desktop\Documents\Фото 2015-2016 уч.г\уроки\2016 год 2полугодие\20160213_0832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293096"/>
            <a:ext cx="2664296" cy="2060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ГАЛИНА\Desktop\Фото март\20170317_1108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988840"/>
            <a:ext cx="2592288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11560" y="3861048"/>
            <a:ext cx="1864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528" y="-38742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Оценивание для обучения и оценивание обучения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Оценивание для обучения - это процесс выявления и интерпретации данных, используемый учениками и их учителями для определения этапа, на котором находятся учащиеся в процессе своего обучения, и направления, в котором им следует развиваться, а также, для установления оптимальных путей достижения необходимого уровня.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(Руководство,стр.127)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G:\Camera\20161010_1319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7300" y="1683060"/>
            <a:ext cx="1800200" cy="241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ГАЛИНА\Desktop\Documents\Фото 2016г\IMG-20151024-WA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916832"/>
            <a:ext cx="244827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ГАЛИНА\Desktop\Практика\Урок О.И\20151006_0928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221088"/>
            <a:ext cx="259228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ГАЛИНА\Desktop\Documents\Фото 2015-2016 уч.г\фото\квадр. корень Г.Г\20151210_1141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844824"/>
            <a:ext cx="266429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ГАЛИНА\Desktop\Documents\Фото 2015-2016 уч.г\уроки\20160503_0929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293096"/>
            <a:ext cx="2664296" cy="20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ГАЛИНА\Desktop\Documents\Фото 2016-2017уч.год\Фото февраль 2017 год\20170130_111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149080"/>
            <a:ext cx="233975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95536" y="3789040"/>
            <a:ext cx="2149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«Лестница успеха»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6237312"/>
            <a:ext cx="20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«Смайлик оценки»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03848" y="3789040"/>
            <a:ext cx="2242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«Лист учета знаний»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19872" y="6237312"/>
            <a:ext cx="19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«Большой палец»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0152" y="3789040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«Раскрой настроение»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88224" y="6237312"/>
            <a:ext cx="1367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«Светофор»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78098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Целью оценивания обучения, в отличие от оценивания для обучения, является суммирование всего объема материала, изученного учеником на конкретный</a:t>
            </a:r>
            <a:r>
              <a:rPr lang="ru-RU" sz="2000" b="1" i="1" dirty="0" smtClean="0">
                <a:solidFill>
                  <a:schemeClr val="tx2"/>
                </a:solidFill>
              </a:rPr>
              <a:t> 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момент.  (Руководство,стр.127)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ГАЛИНА\Desktop\Фото февраль 2017 год\20170220_130743.jpg"/>
          <p:cNvPicPr>
            <a:picLocks noChangeAspect="1" noChangeArrowheads="1"/>
          </p:cNvPicPr>
          <p:nvPr/>
        </p:nvPicPr>
        <p:blipFill>
          <a:blip r:embed="rId2" cstate="print"/>
          <a:srcRect l="7476" r="4326"/>
          <a:stretch>
            <a:fillRect/>
          </a:stretch>
        </p:blipFill>
        <p:spPr bwMode="auto">
          <a:xfrm>
            <a:off x="179512" y="4293096"/>
            <a:ext cx="288032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user\Desktop\Презентация 1\IMG_0291.JPG"/>
          <p:cNvPicPr/>
          <p:nvPr/>
        </p:nvPicPr>
        <p:blipFill>
          <a:blip r:embed="rId3" cstate="print"/>
          <a:srcRect t="5047" b="6622"/>
          <a:stretch>
            <a:fillRect/>
          </a:stretch>
        </p:blipFill>
        <p:spPr bwMode="auto">
          <a:xfrm>
            <a:off x="6156176" y="1340768"/>
            <a:ext cx="2808312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ГАЛИНА\Desktop\Фото март\20170303_084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293096"/>
            <a:ext cx="280831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 descr="C:\Users\Lenovo ideapad 100\Desktop\фото кембридж\Camera\20161010_131447.jpg"/>
          <p:cNvPicPr>
            <a:picLocks noChangeAspect="1" noChangeArrowheads="1"/>
          </p:cNvPicPr>
          <p:nvPr/>
        </p:nvPicPr>
        <p:blipFill>
          <a:blip r:embed="rId5" cstate="print"/>
          <a:srcRect l="3222" t="14197" r="24271" b="8266"/>
          <a:stretch>
            <a:fillRect/>
          </a:stretch>
        </p:blipFill>
        <p:spPr bwMode="auto">
          <a:xfrm rot="5400000">
            <a:off x="3527884" y="1376772"/>
            <a:ext cx="2232248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ГАЛИНА\Desktop\Фото март\20170310_1030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293096"/>
            <a:ext cx="269979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ГАЛИНА\Desktop\Фото март\20170310_104936.jpg"/>
          <p:cNvPicPr/>
          <p:nvPr/>
        </p:nvPicPr>
        <p:blipFill>
          <a:blip r:embed="rId7" cstate="print"/>
          <a:srcRect r="6146"/>
          <a:stretch>
            <a:fillRect/>
          </a:stretch>
        </p:blipFill>
        <p:spPr bwMode="auto">
          <a:xfrm>
            <a:off x="323528" y="1412776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23528" y="3717032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контрольной работы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6309320"/>
            <a:ext cx="1901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тестов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6309320"/>
            <a:ext cx="2760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Самооценивание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цифрами»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6309320"/>
            <a:ext cx="1650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«Дерево успеха»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07904" y="3717032"/>
            <a:ext cx="19486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 волнах знаний»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2200" y="3717032"/>
            <a:ext cx="2325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«Оценка работы  групп»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ГАЛИНА\Desktop\Documents\Фото 2015-2016 уч.г\фото\квадр. корень Г.Г\20151210_110348.jpg"/>
          <p:cNvPicPr/>
          <p:nvPr/>
        </p:nvPicPr>
        <p:blipFill>
          <a:blip r:embed="rId2" cstate="print"/>
          <a:srcRect l="12727" t="25952" r="12488" b="9762"/>
          <a:stretch>
            <a:fillRect/>
          </a:stretch>
        </p:blipFill>
        <p:spPr bwMode="auto">
          <a:xfrm>
            <a:off x="5580112" y="1556792"/>
            <a:ext cx="3347864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4" name="Picture 2" descr="C:\Users\ГАЛИНА\Desktop\Documents\Фото 2016-2017уч.год\Откр. ур. 11 кл\IMG-20161026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096344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Использование ИКТ в преподавании образования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76672"/>
            <a:ext cx="813690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177800">
              <a:lnSpc>
                <a:spcPct val="90000"/>
              </a:lnSpc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Информационная   технология  – это процесс, использующий совокупность средств и методов сбора, обработки и передачи данных  (первичной  информации)   для получения  информации  нового  качества  о состоянии объекта,  процесса  или  явления (информационного продукта).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149081"/>
            <a:ext cx="259228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видеоро-лика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стадии вызова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4221088"/>
            <a:ext cx="252028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Слайдовая презентация на стадии объяснения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6273225"/>
            <a:ext cx="45720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Применение слайдовой презентации на стадии закрепления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ГАЛИНА\Desktop\Практика\фото с тел\20150925_0954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7804" y="2816932"/>
            <a:ext cx="3852428" cy="3229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725906" y="503100"/>
            <a:ext cx="2016224" cy="237302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ВКЮЧЕНИЕ В ХОД УРОКА ИКТ ДЕЛАЕТ  ПРОЦЕСС </a:t>
            </a:r>
          </a:p>
          <a:p>
            <a:pPr algn="ctr">
              <a:lnSpc>
                <a:spcPct val="150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ОБУЧЕНИЯ ИНТЕРЕНЫМ И ЗАНИМАТЕЛЬНЫМ, СОЗДАЕТ У ДЕТЕЙ БОДРОЕ,   РАБОЧЕЕ НАСТРОЕНИЕ, ОБЛЕГЧА-ЕТ ПРЕОДОЛЕНИЕ ТРУД-НОСТЕЙ В УСВОЕНИИ УЧЕБНОГО МАТЕРИАЛА.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 2014-2015\Открытый урок 2014,7в класс\20141028_085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264362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E:\Фото 2014-2015\!11 класс геомет\SAM_2993.JPG"/>
          <p:cNvPicPr/>
          <p:nvPr/>
        </p:nvPicPr>
        <p:blipFill>
          <a:blip r:embed="rId3" cstate="print"/>
          <a:srcRect l="8819" t="22222"/>
          <a:stretch>
            <a:fillRect/>
          </a:stretch>
        </p:blipFill>
        <p:spPr bwMode="auto">
          <a:xfrm>
            <a:off x="539552" y="3861048"/>
            <a:ext cx="3240360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E:\Фото 2014-2015\7 в ГГ\SAM_5985.JPG"/>
          <p:cNvPicPr>
            <a:picLocks noChangeAspect="1" noChangeArrowheads="1"/>
          </p:cNvPicPr>
          <p:nvPr/>
        </p:nvPicPr>
        <p:blipFill>
          <a:blip r:embed="rId4" cstate="print"/>
          <a:srcRect t="16400" r="31888" b="8001"/>
          <a:stretch>
            <a:fillRect/>
          </a:stretch>
        </p:blipFill>
        <p:spPr bwMode="auto">
          <a:xfrm>
            <a:off x="5220072" y="908720"/>
            <a:ext cx="331236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E:\Фото 2014-2015\7 в ГГ\SAM_5986.JPG"/>
          <p:cNvPicPr>
            <a:picLocks noChangeAspect="1" noChangeArrowheads="1"/>
          </p:cNvPicPr>
          <p:nvPr/>
        </p:nvPicPr>
        <p:blipFill>
          <a:blip r:embed="rId5" cstate="print"/>
          <a:srcRect t="23304" r="12609"/>
          <a:stretch>
            <a:fillRect/>
          </a:stretch>
        </p:blipFill>
        <p:spPr bwMode="auto">
          <a:xfrm>
            <a:off x="4945671" y="3869759"/>
            <a:ext cx="3474132" cy="2470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683568" y="3212976"/>
            <a:ext cx="3131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ИКТ при рефлексии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51520" y="6273225"/>
            <a:ext cx="3779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Демонстрация домашнего задания через ИКТ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292080" y="3284984"/>
            <a:ext cx="3491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Роль ИКТ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развитие логического мышления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6273225"/>
            <a:ext cx="3294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Самопроверка тестовых заданий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ИКТ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«ЗНАНИЯ БУДУТ ТЕМ ПРОЧНЕЕ И ПОЛНЕЕ, ЧЕМ БОЛЬШИМ КОЛИЧЕСТВОМ ОРГАНОВ ЧУВСТВ  ОНИ   ВОСПРИНИМАЮТСЯ»                                   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К.Д. УШИНСКИЙ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2149</TotalTime>
  <Words>1493</Words>
  <Application>Microsoft Office PowerPoint</Application>
  <PresentationFormat>Экран (4:3)</PresentationFormat>
  <Paragraphs>292</Paragraphs>
  <Slides>19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Сафина Галина Геннадьевна  учитель математики,  высшей категории. Дата прохождения курсов:8.08.15.-14.11.15г   г. Актобе </vt:lpstr>
      <vt:lpstr>Презентация PowerPoint</vt:lpstr>
      <vt:lpstr>  Перспективы   </vt:lpstr>
      <vt:lpstr>Обучение критическому мышлению</vt:lpstr>
      <vt:lpstr>Американский психолог Д. Халперн, разработавшая популярную в США программу обучения критическому мышлению поясняет: «Когда мы мыслим критически, мы оцениваем результаты своих мыслительных процессов – насколько правильно принятое нами решение или насколько удачно мы справились с поставленной задачей. Критическое мышление также включает в себя оценку самого мыслительного процесса – хода рассуждений, которые привели к нашим выводам, или тех факторов, которые мы учли при принятии решения». </vt:lpstr>
      <vt:lpstr>    Оценивание для обучения и оценивание обучения Оценивание для обучения - это процесс выявления и интерпретации данных, используемый учениками и их учителями для определения этапа, на котором находятся учащиеся в процессе своего обучения, и направления, в котором им следует развиваться, а также, для установления оптимальных путей достижения необходимого уровня. (Руководство,стр.127)</vt:lpstr>
      <vt:lpstr>Целью оценивания обучения, в отличие от оценивания для обучения, является суммирование всего объема материала, изученного учеником на конкретный момент.  (Руководство,стр.127)</vt:lpstr>
      <vt:lpstr>Использование ИКТ в преподавании образования</vt:lpstr>
      <vt:lpstr>Презентация PowerPoint</vt:lpstr>
      <vt:lpstr>Преподавание и обучение в соответствии возрастными особенностями учеников</vt:lpstr>
      <vt:lpstr>Исследователи Хоу и Мерсер (2010) показали, что совместные мероприятия повышают умственное развитие и обучение, а также развитие навыков общения. (Руководство для учителя.Стр.139)</vt:lpstr>
      <vt:lpstr>Обучение талантливых и одаренных учеников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Исследование в действии  «Внедрение новых подходов обучения через групповую работу»   «Мои ученики будут узнавать новое не от меня, они будут открывать это новое сами.  Моя главная задача-помочь им раскрыться, развить собственные идеи». И. Г. Песталоцци.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</dc:creator>
  <cp:lastModifiedBy>Галина</cp:lastModifiedBy>
  <cp:revision>248</cp:revision>
  <dcterms:created xsi:type="dcterms:W3CDTF">2017-03-01T17:34:40Z</dcterms:created>
  <dcterms:modified xsi:type="dcterms:W3CDTF">2021-12-28T16:10:42Z</dcterms:modified>
</cp:coreProperties>
</file>