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82" r:id="rId6"/>
    <p:sldId id="260" r:id="rId7"/>
    <p:sldId id="261" r:id="rId8"/>
    <p:sldId id="262" r:id="rId9"/>
    <p:sldId id="263" r:id="rId10"/>
    <p:sldId id="264" r:id="rId11"/>
    <p:sldId id="265" r:id="rId12"/>
    <p:sldId id="266" r:id="rId13"/>
    <p:sldId id="267" r:id="rId14"/>
    <p:sldId id="268" r:id="rId15"/>
    <p:sldId id="271" r:id="rId16"/>
    <p:sldId id="272" r:id="rId17"/>
    <p:sldId id="273" r:id="rId18"/>
    <p:sldId id="274" r:id="rId19"/>
    <p:sldId id="270" r:id="rId20"/>
    <p:sldId id="269" r:id="rId21"/>
    <p:sldId id="275" r:id="rId22"/>
    <p:sldId id="276" r:id="rId23"/>
    <p:sldId id="277" r:id="rId24"/>
    <p:sldId id="278" r:id="rId25"/>
    <p:sldId id="279" r:id="rId26"/>
    <p:sldId id="280" r:id="rId27"/>
    <p:sldId id="281" r:id="rId2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68" d="100"/>
          <a:sy n="68" d="100"/>
        </p:scale>
        <p:origin x="-798" y="-9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8A3C9903-D785-4ACA-BC59-32A837CD8656}" type="datetimeFigureOut">
              <a:rPr lang="ru-RU" smtClean="0"/>
              <a:pPr/>
              <a:t>14.06.2022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A6FF6B-69D4-439A-AF9C-6B133DD5BFF3}" type="slidenum">
              <a:rPr lang="ru-RU" smtClean="0"/>
              <a:pPr/>
              <a:t>‹#›</a:t>
            </a:fld>
            <a:endParaRPr lang="ru-RU"/>
          </a:p>
        </p:txBody>
      </p:sp>
    </p:spTree>
    <p:extLst>
      <p:ext uri="{BB962C8B-B14F-4D97-AF65-F5344CB8AC3E}">
        <p14:creationId xmlns:p14="http://schemas.microsoft.com/office/powerpoint/2010/main" xmlns="" val="3082206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A3C9903-D785-4ACA-BC59-32A837CD8656}" type="datetimeFigureOut">
              <a:rPr lang="ru-RU" smtClean="0"/>
              <a:pPr/>
              <a:t>14.06.2022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A6FF6B-69D4-439A-AF9C-6B133DD5BFF3}" type="slidenum">
              <a:rPr lang="ru-RU" smtClean="0"/>
              <a:pPr/>
              <a:t>‹#›</a:t>
            </a:fld>
            <a:endParaRPr lang="ru-RU"/>
          </a:p>
        </p:txBody>
      </p:sp>
    </p:spTree>
    <p:extLst>
      <p:ext uri="{BB962C8B-B14F-4D97-AF65-F5344CB8AC3E}">
        <p14:creationId xmlns:p14="http://schemas.microsoft.com/office/powerpoint/2010/main" xmlns="" val="2621843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A3C9903-D785-4ACA-BC59-32A837CD8656}" type="datetimeFigureOut">
              <a:rPr lang="ru-RU" smtClean="0"/>
              <a:pPr/>
              <a:t>14.06.2022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A6FF6B-69D4-439A-AF9C-6B133DD5BFF3}" type="slidenum">
              <a:rPr lang="ru-RU" smtClean="0"/>
              <a:pPr/>
              <a:t>‹#›</a:t>
            </a:fld>
            <a:endParaRPr lang="ru-RU"/>
          </a:p>
        </p:txBody>
      </p:sp>
    </p:spTree>
    <p:extLst>
      <p:ext uri="{BB962C8B-B14F-4D97-AF65-F5344CB8AC3E}">
        <p14:creationId xmlns:p14="http://schemas.microsoft.com/office/powerpoint/2010/main" xmlns="" val="2532366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A3C9903-D785-4ACA-BC59-32A837CD8656}" type="datetimeFigureOut">
              <a:rPr lang="ru-RU" smtClean="0"/>
              <a:pPr/>
              <a:t>14.06.2022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A6FF6B-69D4-439A-AF9C-6B133DD5BFF3}" type="slidenum">
              <a:rPr lang="ru-RU" smtClean="0"/>
              <a:pPr/>
              <a:t>‹#›</a:t>
            </a:fld>
            <a:endParaRPr lang="ru-RU"/>
          </a:p>
        </p:txBody>
      </p:sp>
    </p:spTree>
    <p:extLst>
      <p:ext uri="{BB962C8B-B14F-4D97-AF65-F5344CB8AC3E}">
        <p14:creationId xmlns:p14="http://schemas.microsoft.com/office/powerpoint/2010/main" xmlns="" val="483831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A3C9903-D785-4ACA-BC59-32A837CD8656}" type="datetimeFigureOut">
              <a:rPr lang="ru-RU" smtClean="0"/>
              <a:pPr/>
              <a:t>14.06.2022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A6FF6B-69D4-439A-AF9C-6B133DD5BFF3}" type="slidenum">
              <a:rPr lang="ru-RU" smtClean="0"/>
              <a:pPr/>
              <a:t>‹#›</a:t>
            </a:fld>
            <a:endParaRPr lang="ru-RU"/>
          </a:p>
        </p:txBody>
      </p:sp>
    </p:spTree>
    <p:extLst>
      <p:ext uri="{BB962C8B-B14F-4D97-AF65-F5344CB8AC3E}">
        <p14:creationId xmlns:p14="http://schemas.microsoft.com/office/powerpoint/2010/main" xmlns="" val="2203132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A3C9903-D785-4ACA-BC59-32A837CD8656}" type="datetimeFigureOut">
              <a:rPr lang="ru-RU" smtClean="0"/>
              <a:pPr/>
              <a:t>14.06.2022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1A6FF6B-69D4-439A-AF9C-6B133DD5BFF3}" type="slidenum">
              <a:rPr lang="ru-RU" smtClean="0"/>
              <a:pPr/>
              <a:t>‹#›</a:t>
            </a:fld>
            <a:endParaRPr lang="ru-RU"/>
          </a:p>
        </p:txBody>
      </p:sp>
    </p:spTree>
    <p:extLst>
      <p:ext uri="{BB962C8B-B14F-4D97-AF65-F5344CB8AC3E}">
        <p14:creationId xmlns:p14="http://schemas.microsoft.com/office/powerpoint/2010/main" xmlns="" val="2463316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8A3C9903-D785-4ACA-BC59-32A837CD8656}" type="datetimeFigureOut">
              <a:rPr lang="ru-RU" smtClean="0"/>
              <a:pPr/>
              <a:t>14.06.2022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1A6FF6B-69D4-439A-AF9C-6B133DD5BFF3}" type="slidenum">
              <a:rPr lang="ru-RU" smtClean="0"/>
              <a:pPr/>
              <a:t>‹#›</a:t>
            </a:fld>
            <a:endParaRPr lang="ru-RU"/>
          </a:p>
        </p:txBody>
      </p:sp>
    </p:spTree>
    <p:extLst>
      <p:ext uri="{BB962C8B-B14F-4D97-AF65-F5344CB8AC3E}">
        <p14:creationId xmlns:p14="http://schemas.microsoft.com/office/powerpoint/2010/main" xmlns="" val="663788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A3C9903-D785-4ACA-BC59-32A837CD8656}" type="datetimeFigureOut">
              <a:rPr lang="ru-RU" smtClean="0"/>
              <a:pPr/>
              <a:t>14.06.2022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1A6FF6B-69D4-439A-AF9C-6B133DD5BFF3}" type="slidenum">
              <a:rPr lang="ru-RU" smtClean="0"/>
              <a:pPr/>
              <a:t>‹#›</a:t>
            </a:fld>
            <a:endParaRPr lang="ru-RU"/>
          </a:p>
        </p:txBody>
      </p:sp>
    </p:spTree>
    <p:extLst>
      <p:ext uri="{BB962C8B-B14F-4D97-AF65-F5344CB8AC3E}">
        <p14:creationId xmlns:p14="http://schemas.microsoft.com/office/powerpoint/2010/main" xmlns="" val="148785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A3C9903-D785-4ACA-BC59-32A837CD8656}" type="datetimeFigureOut">
              <a:rPr lang="ru-RU" smtClean="0"/>
              <a:pPr/>
              <a:t>14.06.2022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1A6FF6B-69D4-439A-AF9C-6B133DD5BFF3}" type="slidenum">
              <a:rPr lang="ru-RU" smtClean="0"/>
              <a:pPr/>
              <a:t>‹#›</a:t>
            </a:fld>
            <a:endParaRPr lang="ru-RU"/>
          </a:p>
        </p:txBody>
      </p:sp>
    </p:spTree>
    <p:extLst>
      <p:ext uri="{BB962C8B-B14F-4D97-AF65-F5344CB8AC3E}">
        <p14:creationId xmlns:p14="http://schemas.microsoft.com/office/powerpoint/2010/main" xmlns="" val="2604242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8A3C9903-D785-4ACA-BC59-32A837CD8656}" type="datetimeFigureOut">
              <a:rPr lang="ru-RU" smtClean="0"/>
              <a:pPr/>
              <a:t>14.06.2022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1A6FF6B-69D4-439A-AF9C-6B133DD5BFF3}" type="slidenum">
              <a:rPr lang="ru-RU" smtClean="0"/>
              <a:pPr/>
              <a:t>‹#›</a:t>
            </a:fld>
            <a:endParaRPr lang="ru-RU"/>
          </a:p>
        </p:txBody>
      </p:sp>
    </p:spTree>
    <p:extLst>
      <p:ext uri="{BB962C8B-B14F-4D97-AF65-F5344CB8AC3E}">
        <p14:creationId xmlns:p14="http://schemas.microsoft.com/office/powerpoint/2010/main" xmlns="" val="1180784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8A3C9903-D785-4ACA-BC59-32A837CD8656}" type="datetimeFigureOut">
              <a:rPr lang="ru-RU" smtClean="0"/>
              <a:pPr/>
              <a:t>14.06.2022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1A6FF6B-69D4-439A-AF9C-6B133DD5BFF3}" type="slidenum">
              <a:rPr lang="ru-RU" smtClean="0"/>
              <a:pPr/>
              <a:t>‹#›</a:t>
            </a:fld>
            <a:endParaRPr lang="ru-RU"/>
          </a:p>
        </p:txBody>
      </p:sp>
    </p:spTree>
    <p:extLst>
      <p:ext uri="{BB962C8B-B14F-4D97-AF65-F5344CB8AC3E}">
        <p14:creationId xmlns:p14="http://schemas.microsoft.com/office/powerpoint/2010/main" xmlns="" val="442353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3C9903-D785-4ACA-BC59-32A837CD8656}" type="datetimeFigureOut">
              <a:rPr lang="ru-RU" smtClean="0"/>
              <a:pPr/>
              <a:t>14.06.2022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A6FF6B-69D4-439A-AF9C-6B133DD5BFF3}" type="slidenum">
              <a:rPr lang="ru-RU" smtClean="0"/>
              <a:pPr/>
              <a:t>‹#›</a:t>
            </a:fld>
            <a:endParaRPr lang="ru-RU"/>
          </a:p>
        </p:txBody>
      </p:sp>
    </p:spTree>
    <p:extLst>
      <p:ext uri="{BB962C8B-B14F-4D97-AF65-F5344CB8AC3E}">
        <p14:creationId xmlns:p14="http://schemas.microsoft.com/office/powerpoint/2010/main" xmlns="" val="3116204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
        <p:nvSpPr>
          <p:cNvPr id="4" name="TextBox 3"/>
          <p:cNvSpPr txBox="1"/>
          <p:nvPr/>
        </p:nvSpPr>
        <p:spPr>
          <a:xfrm>
            <a:off x="3537939" y="671209"/>
            <a:ext cx="5011372" cy="584775"/>
          </a:xfrm>
          <a:prstGeom prst="rect">
            <a:avLst/>
          </a:prstGeom>
          <a:noFill/>
        </p:spPr>
        <p:txBody>
          <a:bodyPr wrap="none" rtlCol="0">
            <a:spAutoFit/>
          </a:bodyPr>
          <a:lstStyle/>
          <a:p>
            <a:r>
              <a:rPr lang="kk-KZ" sz="3200" i="1" dirty="0" smtClean="0">
                <a:solidFill>
                  <a:schemeClr val="accent5">
                    <a:lumMod val="75000"/>
                  </a:schemeClr>
                </a:solidFill>
                <a:latin typeface="Times New Roman" panose="02020603050405020304" pitchFamily="18" charset="0"/>
                <a:cs typeface="Times New Roman" panose="02020603050405020304" pitchFamily="18" charset="0"/>
              </a:rPr>
              <a:t>№4 Хромтау орта мектебі</a:t>
            </a:r>
            <a:endParaRPr lang="ru-RU" sz="3200" i="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315183" y="2325948"/>
            <a:ext cx="7142725" cy="923330"/>
          </a:xfrm>
          <a:prstGeom prst="rect">
            <a:avLst/>
          </a:prstGeom>
          <a:noFill/>
        </p:spPr>
        <p:txBody>
          <a:bodyPr wrap="none" rtlCol="0">
            <a:spAutoFit/>
          </a:bodyPr>
          <a:lstStyle/>
          <a:p>
            <a:r>
              <a:rPr lang="kk-KZ" sz="5400" b="1" i="1" dirty="0" smtClean="0">
                <a:solidFill>
                  <a:schemeClr val="accent5">
                    <a:lumMod val="75000"/>
                  </a:schemeClr>
                </a:solidFill>
                <a:latin typeface="Times New Roman" panose="02020603050405020304" pitchFamily="18" charset="0"/>
                <a:cs typeface="Times New Roman" panose="02020603050405020304" pitchFamily="18" charset="0"/>
              </a:rPr>
              <a:t>Оқуға құштар мектеп</a:t>
            </a:r>
            <a:endParaRPr lang="ru-RU" sz="5400" b="1" i="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5328525" y="5205894"/>
            <a:ext cx="1430200" cy="369332"/>
          </a:xfrm>
          <a:prstGeom prst="rect">
            <a:avLst/>
          </a:prstGeom>
          <a:noFill/>
        </p:spPr>
        <p:txBody>
          <a:bodyPr wrap="none" rtlCol="0">
            <a:spAutoFit/>
          </a:bodyPr>
          <a:lstStyle/>
          <a:p>
            <a:r>
              <a:rPr lang="kk-KZ" b="1" dirty="0" smtClean="0">
                <a:solidFill>
                  <a:schemeClr val="accent5">
                    <a:lumMod val="75000"/>
                  </a:schemeClr>
                </a:solidFill>
                <a:latin typeface="Times New Roman" panose="02020603050405020304" pitchFamily="18" charset="0"/>
                <a:cs typeface="Times New Roman" panose="02020603050405020304" pitchFamily="18" charset="0"/>
              </a:rPr>
              <a:t>2021-22жыл</a:t>
            </a:r>
            <a:endParaRPr lang="ru-RU" b="1" dirty="0">
              <a:solidFill>
                <a:schemeClr val="accent5">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055750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pic>
        <p:nvPicPr>
          <p:cNvPr id="3" name="Рисунок 2"/>
          <p:cNvPicPr>
            <a:picLocks noChangeAspect="1"/>
          </p:cNvPicPr>
          <p:nvPr/>
        </p:nvPicPr>
        <p:blipFill>
          <a:blip r:embed="rId3"/>
          <a:stretch>
            <a:fillRect/>
          </a:stretch>
        </p:blipFill>
        <p:spPr>
          <a:xfrm>
            <a:off x="1600198" y="1869225"/>
            <a:ext cx="3433863" cy="25456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Рисунок 3"/>
          <p:cNvPicPr>
            <a:picLocks noChangeAspect="1"/>
          </p:cNvPicPr>
          <p:nvPr/>
        </p:nvPicPr>
        <p:blipFill>
          <a:blip r:embed="rId4"/>
          <a:stretch>
            <a:fillRect/>
          </a:stretch>
        </p:blipFill>
        <p:spPr>
          <a:xfrm>
            <a:off x="6292945" y="3025302"/>
            <a:ext cx="3648722" cy="24386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Прямоугольник 4"/>
          <p:cNvSpPr/>
          <p:nvPr/>
        </p:nvSpPr>
        <p:spPr>
          <a:xfrm>
            <a:off x="4925438" y="381769"/>
            <a:ext cx="6096000" cy="646331"/>
          </a:xfrm>
          <a:prstGeom prst="rect">
            <a:avLst/>
          </a:prstGeom>
        </p:spPr>
        <p:txBody>
          <a:bodyPr>
            <a:spAutoFit/>
          </a:bodyPr>
          <a:lstStyle/>
          <a:p>
            <a:r>
              <a:rPr lang="ru-RU" dirty="0" smtClean="0">
                <a:solidFill>
                  <a:srgbClr val="7030A0"/>
                </a:solidFill>
                <a:latin typeface="Times New Roman" panose="02020603050405020304" pitchFamily="18" charset="0"/>
                <a:cs typeface="Times New Roman" panose="02020603050405020304" pitchFamily="18" charset="0"/>
              </a:rPr>
              <a:t>«</a:t>
            </a:r>
            <a:r>
              <a:rPr lang="ru-RU" dirty="0" err="1" smtClean="0">
                <a:solidFill>
                  <a:srgbClr val="7030A0"/>
                </a:solidFill>
                <a:latin typeface="Times New Roman" panose="02020603050405020304" pitchFamily="18" charset="0"/>
                <a:cs typeface="Times New Roman" panose="02020603050405020304" pitchFamily="18" charset="0"/>
              </a:rPr>
              <a:t>Оқуға</a:t>
            </a:r>
            <a:r>
              <a:rPr lang="ru-RU" dirty="0" smtClean="0">
                <a:solidFill>
                  <a:srgbClr val="7030A0"/>
                </a:solidFill>
                <a:latin typeface="Times New Roman" panose="02020603050405020304" pitchFamily="18" charset="0"/>
                <a:cs typeface="Times New Roman" panose="02020603050405020304" pitchFamily="18" charset="0"/>
              </a:rPr>
              <a:t> </a:t>
            </a:r>
            <a:r>
              <a:rPr lang="ru-RU" dirty="0" err="1" smtClean="0">
                <a:solidFill>
                  <a:srgbClr val="7030A0"/>
                </a:solidFill>
                <a:latin typeface="Times New Roman" panose="02020603050405020304" pitchFamily="18" charset="0"/>
                <a:cs typeface="Times New Roman" panose="02020603050405020304" pitchFamily="18" charset="0"/>
              </a:rPr>
              <a:t>құштар</a:t>
            </a:r>
            <a:r>
              <a:rPr lang="ru-RU" dirty="0" smtClean="0">
                <a:solidFill>
                  <a:srgbClr val="7030A0"/>
                </a:solidFill>
                <a:latin typeface="Times New Roman" panose="02020603050405020304" pitchFamily="18" charset="0"/>
                <a:cs typeface="Times New Roman" panose="02020603050405020304" pitchFamily="18" charset="0"/>
              </a:rPr>
              <a:t> </a:t>
            </a:r>
            <a:r>
              <a:rPr lang="ru-RU" dirty="0" err="1" smtClean="0">
                <a:solidFill>
                  <a:srgbClr val="7030A0"/>
                </a:solidFill>
                <a:latin typeface="Times New Roman" panose="02020603050405020304" pitchFamily="18" charset="0"/>
                <a:cs typeface="Times New Roman" panose="02020603050405020304" pitchFamily="18" charset="0"/>
              </a:rPr>
              <a:t>мектеп</a:t>
            </a:r>
            <a:r>
              <a:rPr lang="ru-RU" dirty="0" smtClean="0">
                <a:solidFill>
                  <a:srgbClr val="7030A0"/>
                </a:solidFill>
                <a:latin typeface="Times New Roman" panose="02020603050405020304" pitchFamily="18" charset="0"/>
                <a:cs typeface="Times New Roman" panose="02020603050405020304" pitchFamily="18" charset="0"/>
              </a:rPr>
              <a:t>» </a:t>
            </a:r>
            <a:r>
              <a:rPr lang="ru-RU" dirty="0" err="1" smtClean="0">
                <a:solidFill>
                  <a:srgbClr val="7030A0"/>
                </a:solidFill>
                <a:latin typeface="Times New Roman" panose="02020603050405020304" pitchFamily="18" charset="0"/>
                <a:cs typeface="Times New Roman" panose="02020603050405020304" pitchFamily="18" charset="0"/>
              </a:rPr>
              <a:t>аясында</a:t>
            </a:r>
            <a:r>
              <a:rPr lang="ru-RU" dirty="0" smtClean="0">
                <a:solidFill>
                  <a:srgbClr val="7030A0"/>
                </a:solidFill>
                <a:latin typeface="Times New Roman" panose="02020603050405020304" pitchFamily="18" charset="0"/>
                <a:cs typeface="Times New Roman" panose="02020603050405020304" pitchFamily="18" charset="0"/>
              </a:rPr>
              <a:t> </a:t>
            </a:r>
            <a:r>
              <a:rPr lang="ru-RU" dirty="0" err="1" smtClean="0">
                <a:solidFill>
                  <a:srgbClr val="7030A0"/>
                </a:solidFill>
                <a:latin typeface="Times New Roman" panose="02020603050405020304" pitchFamily="18" charset="0"/>
                <a:cs typeface="Times New Roman" panose="02020603050405020304" pitchFamily="18" charset="0"/>
              </a:rPr>
              <a:t>үзілісте</a:t>
            </a:r>
            <a:r>
              <a:rPr lang="ru-RU" dirty="0" smtClean="0">
                <a:solidFill>
                  <a:srgbClr val="7030A0"/>
                </a:solidFill>
                <a:latin typeface="Times New Roman" panose="02020603050405020304" pitchFamily="18" charset="0"/>
                <a:cs typeface="Times New Roman" panose="02020603050405020304" pitchFamily="18" charset="0"/>
              </a:rPr>
              <a:t> </a:t>
            </a:r>
            <a:r>
              <a:rPr lang="ru-RU" dirty="0" err="1" smtClean="0">
                <a:solidFill>
                  <a:srgbClr val="7030A0"/>
                </a:solidFill>
                <a:latin typeface="Times New Roman" panose="02020603050405020304" pitchFamily="18" charset="0"/>
                <a:cs typeface="Times New Roman" panose="02020603050405020304" pitchFamily="18" charset="0"/>
              </a:rPr>
              <a:t>оқу</a:t>
            </a:r>
            <a:r>
              <a:rPr lang="ru-RU" dirty="0" smtClean="0">
                <a:solidFill>
                  <a:srgbClr val="7030A0"/>
                </a:solidFill>
                <a:latin typeface="Times New Roman" panose="02020603050405020304" pitchFamily="18" charset="0"/>
                <a:cs typeface="Times New Roman" panose="02020603050405020304" pitchFamily="18" charset="0"/>
              </a:rPr>
              <a:t> </a:t>
            </a:r>
            <a:r>
              <a:rPr lang="ru-RU" dirty="0" err="1" smtClean="0">
                <a:solidFill>
                  <a:srgbClr val="7030A0"/>
                </a:solidFill>
                <a:latin typeface="Times New Roman" panose="02020603050405020304" pitchFamily="18" charset="0"/>
                <a:cs typeface="Times New Roman" panose="02020603050405020304" pitchFamily="18" charset="0"/>
              </a:rPr>
              <a:t>сағаты</a:t>
            </a:r>
            <a:r>
              <a:rPr lang="ru-RU" dirty="0" smtClean="0">
                <a:solidFill>
                  <a:srgbClr val="7030A0"/>
                </a:solidFill>
                <a:latin typeface="Times New Roman" panose="02020603050405020304" pitchFamily="18" charset="0"/>
                <a:cs typeface="Times New Roman" panose="02020603050405020304" pitchFamily="18" charset="0"/>
              </a:rPr>
              <a:t> </a:t>
            </a:r>
            <a:r>
              <a:rPr lang="ru-RU" dirty="0" err="1" smtClean="0">
                <a:solidFill>
                  <a:srgbClr val="7030A0"/>
                </a:solidFill>
                <a:latin typeface="Times New Roman" panose="02020603050405020304" pitchFamily="18" charset="0"/>
                <a:cs typeface="Times New Roman" panose="02020603050405020304" pitchFamily="18" charset="0"/>
              </a:rPr>
              <a:t>жүргізілді</a:t>
            </a:r>
            <a:r>
              <a:rPr lang="ru-RU" dirty="0" smtClean="0">
                <a:solidFill>
                  <a:srgbClr val="7030A0"/>
                </a:solidFill>
                <a:latin typeface="Times New Roman" panose="02020603050405020304" pitchFamily="18" charset="0"/>
                <a:cs typeface="Times New Roman" panose="02020603050405020304" pitchFamily="18" charset="0"/>
              </a:rPr>
              <a:t>. 13 </a:t>
            </a:r>
            <a:r>
              <a:rPr lang="ru-RU" dirty="0" err="1" smtClean="0">
                <a:solidFill>
                  <a:srgbClr val="7030A0"/>
                </a:solidFill>
                <a:latin typeface="Times New Roman" panose="02020603050405020304" pitchFamily="18" charset="0"/>
                <a:cs typeface="Times New Roman" panose="02020603050405020304" pitchFamily="18" charset="0"/>
              </a:rPr>
              <a:t>наурыз</a:t>
            </a:r>
            <a:r>
              <a:rPr lang="ru-RU" dirty="0" smtClean="0">
                <a:solidFill>
                  <a:srgbClr val="7030A0"/>
                </a:solidFill>
                <a:latin typeface="Times New Roman" panose="02020603050405020304" pitchFamily="18" charset="0"/>
                <a:cs typeface="Times New Roman" panose="02020603050405020304" pitchFamily="18" charset="0"/>
              </a:rPr>
              <a:t>. 5 </a:t>
            </a:r>
            <a:r>
              <a:rPr lang="ru-RU" dirty="0" err="1" smtClean="0">
                <a:solidFill>
                  <a:srgbClr val="7030A0"/>
                </a:solidFill>
                <a:latin typeface="Times New Roman" panose="02020603050405020304" pitchFamily="18" charset="0"/>
                <a:cs typeface="Times New Roman" panose="02020603050405020304" pitchFamily="18" charset="0"/>
              </a:rPr>
              <a:t>сынып</a:t>
            </a:r>
            <a:r>
              <a:rPr lang="ru-RU" dirty="0" smtClean="0">
                <a:solidFill>
                  <a:srgbClr val="7030A0"/>
                </a:solidFill>
                <a:latin typeface="Times New Roman" panose="02020603050405020304" pitchFamily="18" charset="0"/>
                <a:cs typeface="Times New Roman" panose="02020603050405020304" pitchFamily="18" charset="0"/>
              </a:rPr>
              <a:t> </a:t>
            </a:r>
            <a:r>
              <a:rPr lang="ru-RU" dirty="0" err="1" smtClean="0">
                <a:solidFill>
                  <a:srgbClr val="7030A0"/>
                </a:solidFill>
                <a:latin typeface="Times New Roman" panose="02020603050405020304" pitchFamily="18" charset="0"/>
                <a:cs typeface="Times New Roman" panose="02020603050405020304" pitchFamily="18" charset="0"/>
              </a:rPr>
              <a:t>тан</a:t>
            </a:r>
            <a:r>
              <a:rPr lang="ru-RU" dirty="0" smtClean="0">
                <a:solidFill>
                  <a:srgbClr val="7030A0"/>
                </a:solidFill>
                <a:latin typeface="Times New Roman" panose="02020603050405020304" pitchFamily="18" charset="0"/>
                <a:cs typeface="Times New Roman" panose="02020603050405020304" pitchFamily="18" charset="0"/>
              </a:rPr>
              <a:t> </a:t>
            </a:r>
            <a:r>
              <a:rPr lang="ru-RU" dirty="0" err="1" smtClean="0">
                <a:solidFill>
                  <a:srgbClr val="7030A0"/>
                </a:solidFill>
                <a:latin typeface="Times New Roman" panose="02020603050405020304" pitchFamily="18" charset="0"/>
                <a:cs typeface="Times New Roman" panose="02020603050405020304" pitchFamily="18" charset="0"/>
              </a:rPr>
              <a:t>төрт</a:t>
            </a:r>
            <a:r>
              <a:rPr lang="ru-RU" dirty="0" smtClean="0">
                <a:solidFill>
                  <a:srgbClr val="7030A0"/>
                </a:solidFill>
                <a:latin typeface="Times New Roman" panose="02020603050405020304" pitchFamily="18" charset="0"/>
                <a:cs typeface="Times New Roman" panose="02020603050405020304" pitchFamily="18" charset="0"/>
              </a:rPr>
              <a:t> </a:t>
            </a:r>
            <a:r>
              <a:rPr lang="ru-RU" dirty="0" err="1" smtClean="0">
                <a:solidFill>
                  <a:srgbClr val="7030A0"/>
                </a:solidFill>
                <a:latin typeface="Times New Roman" panose="02020603050405020304" pitchFamily="18" charset="0"/>
                <a:cs typeface="Times New Roman" panose="02020603050405020304" pitchFamily="18" charset="0"/>
              </a:rPr>
              <a:t>оқушы</a:t>
            </a:r>
            <a:r>
              <a:rPr lang="ru-RU" dirty="0" smtClean="0">
                <a:solidFill>
                  <a:srgbClr val="7030A0"/>
                </a:solidFill>
                <a:latin typeface="Times New Roman" panose="02020603050405020304" pitchFamily="18" charset="0"/>
                <a:cs typeface="Times New Roman" panose="02020603050405020304" pitchFamily="18" charset="0"/>
              </a:rPr>
              <a:t> </a:t>
            </a:r>
            <a:r>
              <a:rPr lang="ru-RU" dirty="0" err="1" smtClean="0">
                <a:solidFill>
                  <a:srgbClr val="7030A0"/>
                </a:solidFill>
                <a:latin typeface="Times New Roman" panose="02020603050405020304" pitchFamily="18" charset="0"/>
                <a:cs typeface="Times New Roman" panose="02020603050405020304" pitchFamily="18" charset="0"/>
              </a:rPr>
              <a:t>қатысты</a:t>
            </a:r>
            <a:r>
              <a:rPr lang="ru-RU" dirty="0" smtClean="0">
                <a:solidFill>
                  <a:srgbClr val="7030A0"/>
                </a:solidFill>
                <a:latin typeface="Times New Roman" panose="02020603050405020304" pitchFamily="18" charset="0"/>
                <a:cs typeface="Times New Roman" panose="02020603050405020304" pitchFamily="18" charset="0"/>
              </a:rPr>
              <a:t>.</a:t>
            </a:r>
            <a:endParaRPr lang="ru-RU"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316253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29" y="-297"/>
            <a:ext cx="12193057" cy="6858594"/>
          </a:xfrm>
          <a:prstGeom prst="rect">
            <a:avLst/>
          </a:prstGeom>
        </p:spPr>
      </p:pic>
      <p:pic>
        <p:nvPicPr>
          <p:cNvPr id="3" name="Рисунок 2"/>
          <p:cNvPicPr>
            <a:picLocks noChangeAspect="1"/>
          </p:cNvPicPr>
          <p:nvPr/>
        </p:nvPicPr>
        <p:blipFill>
          <a:blip r:embed="rId3"/>
          <a:stretch>
            <a:fillRect/>
          </a:stretch>
        </p:blipFill>
        <p:spPr>
          <a:xfrm>
            <a:off x="831965" y="1335237"/>
            <a:ext cx="3185558" cy="2468026"/>
          </a:xfrm>
          <a:prstGeom prst="rect">
            <a:avLst/>
          </a:prstGeom>
          <a:ln>
            <a:noFill/>
          </a:ln>
          <a:effectLst>
            <a:softEdge rad="112500"/>
          </a:effectLst>
        </p:spPr>
      </p:pic>
      <p:pic>
        <p:nvPicPr>
          <p:cNvPr id="4" name="Рисунок 3"/>
          <p:cNvPicPr>
            <a:picLocks noChangeAspect="1"/>
          </p:cNvPicPr>
          <p:nvPr/>
        </p:nvPicPr>
        <p:blipFill>
          <a:blip r:embed="rId4"/>
          <a:stretch>
            <a:fillRect/>
          </a:stretch>
        </p:blipFill>
        <p:spPr>
          <a:xfrm>
            <a:off x="3346632" y="3736803"/>
            <a:ext cx="3164098" cy="2440261"/>
          </a:xfrm>
          <a:prstGeom prst="rect">
            <a:avLst/>
          </a:prstGeom>
          <a:ln>
            <a:noFill/>
          </a:ln>
          <a:effectLst>
            <a:softEdge rad="112500"/>
          </a:effectLst>
        </p:spPr>
      </p:pic>
      <p:pic>
        <p:nvPicPr>
          <p:cNvPr id="5" name="Рисунок 4"/>
          <p:cNvPicPr>
            <a:picLocks noChangeAspect="1"/>
          </p:cNvPicPr>
          <p:nvPr/>
        </p:nvPicPr>
        <p:blipFill>
          <a:blip r:embed="rId5"/>
          <a:stretch>
            <a:fillRect/>
          </a:stretch>
        </p:blipFill>
        <p:spPr>
          <a:xfrm>
            <a:off x="5571801" y="1335237"/>
            <a:ext cx="3188484" cy="2332091"/>
          </a:xfrm>
          <a:prstGeom prst="rect">
            <a:avLst/>
          </a:prstGeom>
          <a:ln>
            <a:noFill/>
          </a:ln>
          <a:effectLst>
            <a:softEdge rad="112500"/>
          </a:effectLst>
        </p:spPr>
      </p:pic>
      <p:pic>
        <p:nvPicPr>
          <p:cNvPr id="6" name="Рисунок 5"/>
          <p:cNvPicPr>
            <a:picLocks noChangeAspect="1"/>
          </p:cNvPicPr>
          <p:nvPr/>
        </p:nvPicPr>
        <p:blipFill>
          <a:blip r:embed="rId6"/>
          <a:stretch>
            <a:fillRect/>
          </a:stretch>
        </p:blipFill>
        <p:spPr>
          <a:xfrm>
            <a:off x="7691759" y="3736802"/>
            <a:ext cx="3164098" cy="2440261"/>
          </a:xfrm>
          <a:prstGeom prst="rect">
            <a:avLst/>
          </a:prstGeom>
          <a:ln>
            <a:noFill/>
          </a:ln>
          <a:effectLst>
            <a:softEdge rad="112500"/>
          </a:effectLst>
        </p:spPr>
      </p:pic>
      <p:sp>
        <p:nvSpPr>
          <p:cNvPr id="7" name="Прямоугольник 6"/>
          <p:cNvSpPr/>
          <p:nvPr/>
        </p:nvSpPr>
        <p:spPr>
          <a:xfrm>
            <a:off x="2664285" y="134908"/>
            <a:ext cx="6096000" cy="1077218"/>
          </a:xfrm>
          <a:prstGeom prst="rect">
            <a:avLst/>
          </a:prstGeom>
        </p:spPr>
        <p:txBody>
          <a:bodyPr>
            <a:spAutoFit/>
          </a:bodyPr>
          <a:lstStyle/>
          <a:p>
            <a:r>
              <a:rPr lang="ru-RU" sz="1600" i="1" dirty="0" smtClean="0">
                <a:solidFill>
                  <a:srgbClr val="7030A0"/>
                </a:solidFill>
                <a:latin typeface="Times New Roman" panose="02020603050405020304" pitchFamily="18" charset="0"/>
                <a:cs typeface="Times New Roman" panose="02020603050405020304" pitchFamily="18" charset="0"/>
              </a:rPr>
              <a:t>«Хромтау </a:t>
            </a:r>
            <a:r>
              <a:rPr lang="ru-RU" sz="1600" i="1" dirty="0" err="1" smtClean="0">
                <a:solidFill>
                  <a:srgbClr val="7030A0"/>
                </a:solidFill>
                <a:latin typeface="Times New Roman" panose="02020603050405020304" pitchFamily="18" charset="0"/>
                <a:cs typeface="Times New Roman" panose="02020603050405020304" pitchFamily="18" charset="0"/>
              </a:rPr>
              <a:t>ауданының</a:t>
            </a:r>
            <a:r>
              <a:rPr lang="ru-RU" sz="1600" i="1" dirty="0" smtClean="0">
                <a:solidFill>
                  <a:srgbClr val="7030A0"/>
                </a:solidFill>
                <a:latin typeface="Times New Roman" panose="02020603050405020304" pitchFamily="18" charset="0"/>
                <a:cs typeface="Times New Roman" panose="02020603050405020304" pitchFamily="18" charset="0"/>
              </a:rPr>
              <a:t> </a:t>
            </a:r>
            <a:r>
              <a:rPr lang="ru-RU" sz="1600" i="1" dirty="0" err="1" smtClean="0">
                <a:solidFill>
                  <a:srgbClr val="7030A0"/>
                </a:solidFill>
                <a:latin typeface="Times New Roman" panose="02020603050405020304" pitchFamily="18" charset="0"/>
                <a:cs typeface="Times New Roman" panose="02020603050405020304" pitchFamily="18" charset="0"/>
              </a:rPr>
              <a:t>білім</a:t>
            </a:r>
            <a:r>
              <a:rPr lang="ru-RU" sz="1600" i="1" dirty="0" smtClean="0">
                <a:solidFill>
                  <a:srgbClr val="7030A0"/>
                </a:solidFill>
                <a:latin typeface="Times New Roman" panose="02020603050405020304" pitchFamily="18" charset="0"/>
                <a:cs typeface="Times New Roman" panose="02020603050405020304" pitchFamily="18" charset="0"/>
              </a:rPr>
              <a:t> </a:t>
            </a:r>
            <a:r>
              <a:rPr lang="ru-RU" sz="1600" i="1" dirty="0" err="1" smtClean="0">
                <a:solidFill>
                  <a:srgbClr val="7030A0"/>
                </a:solidFill>
                <a:latin typeface="Times New Roman" panose="02020603050405020304" pitchFamily="18" charset="0"/>
                <a:cs typeface="Times New Roman" panose="02020603050405020304" pitchFamily="18" charset="0"/>
              </a:rPr>
              <a:t>бөлімі</a:t>
            </a:r>
            <a:r>
              <a:rPr lang="ru-RU" sz="1600" i="1" dirty="0" smtClean="0">
                <a:solidFill>
                  <a:srgbClr val="7030A0"/>
                </a:solidFill>
                <a:latin typeface="Times New Roman" panose="02020603050405020304" pitchFamily="18" charset="0"/>
                <a:cs typeface="Times New Roman" panose="02020603050405020304" pitchFamily="18" charset="0"/>
              </a:rPr>
              <a:t>» </a:t>
            </a:r>
            <a:r>
              <a:rPr lang="ru-RU" sz="1600" i="1" dirty="0" err="1" smtClean="0">
                <a:solidFill>
                  <a:srgbClr val="7030A0"/>
                </a:solidFill>
                <a:latin typeface="Times New Roman" panose="02020603050405020304" pitchFamily="18" charset="0"/>
                <a:cs typeface="Times New Roman" panose="02020603050405020304" pitchFamily="18" charset="0"/>
              </a:rPr>
              <a:t>жоспары</a:t>
            </a:r>
            <a:r>
              <a:rPr lang="ru-RU" sz="1600" i="1" dirty="0" smtClean="0">
                <a:solidFill>
                  <a:srgbClr val="7030A0"/>
                </a:solidFill>
                <a:latin typeface="Times New Roman" panose="02020603050405020304" pitchFamily="18" charset="0"/>
                <a:cs typeface="Times New Roman" panose="02020603050405020304" pitchFamily="18" charset="0"/>
              </a:rPr>
              <a:t> </a:t>
            </a:r>
            <a:r>
              <a:rPr lang="ru-RU" sz="1600" i="1" dirty="0" err="1" smtClean="0">
                <a:solidFill>
                  <a:srgbClr val="7030A0"/>
                </a:solidFill>
                <a:latin typeface="Times New Roman" panose="02020603050405020304" pitchFamily="18" charset="0"/>
                <a:cs typeface="Times New Roman" panose="02020603050405020304" pitchFamily="18" charset="0"/>
              </a:rPr>
              <a:t>негізінде</a:t>
            </a:r>
            <a:r>
              <a:rPr lang="ru-RU" sz="1600" i="1" dirty="0" smtClean="0">
                <a:solidFill>
                  <a:srgbClr val="7030A0"/>
                </a:solidFill>
                <a:latin typeface="Times New Roman" panose="02020603050405020304" pitchFamily="18" charset="0"/>
                <a:cs typeface="Times New Roman" panose="02020603050405020304" pitchFamily="18" charset="0"/>
              </a:rPr>
              <a:t> «</a:t>
            </a:r>
            <a:r>
              <a:rPr lang="ru-RU" sz="1600" i="1" dirty="0" err="1" smtClean="0">
                <a:solidFill>
                  <a:srgbClr val="7030A0"/>
                </a:solidFill>
                <a:latin typeface="Times New Roman" panose="02020603050405020304" pitchFamily="18" charset="0"/>
                <a:cs typeface="Times New Roman" panose="02020603050405020304" pitchFamily="18" charset="0"/>
              </a:rPr>
              <a:t>Оқуға</a:t>
            </a:r>
            <a:r>
              <a:rPr lang="ru-RU" sz="1600" i="1" dirty="0" smtClean="0">
                <a:solidFill>
                  <a:srgbClr val="7030A0"/>
                </a:solidFill>
                <a:latin typeface="Times New Roman" panose="02020603050405020304" pitchFamily="18" charset="0"/>
                <a:cs typeface="Times New Roman" panose="02020603050405020304" pitchFamily="18" charset="0"/>
              </a:rPr>
              <a:t> </a:t>
            </a:r>
            <a:r>
              <a:rPr lang="ru-RU" sz="1600" i="1" dirty="0" err="1" smtClean="0">
                <a:solidFill>
                  <a:srgbClr val="7030A0"/>
                </a:solidFill>
                <a:latin typeface="Times New Roman" panose="02020603050405020304" pitchFamily="18" charset="0"/>
                <a:cs typeface="Times New Roman" panose="02020603050405020304" pitchFamily="18" charset="0"/>
              </a:rPr>
              <a:t>құштар</a:t>
            </a:r>
            <a:r>
              <a:rPr lang="ru-RU" sz="1600" i="1" dirty="0" smtClean="0">
                <a:solidFill>
                  <a:srgbClr val="7030A0"/>
                </a:solidFill>
                <a:latin typeface="Times New Roman" panose="02020603050405020304" pitchFamily="18" charset="0"/>
                <a:cs typeface="Times New Roman" panose="02020603050405020304" pitchFamily="18" charset="0"/>
              </a:rPr>
              <a:t> </a:t>
            </a:r>
            <a:r>
              <a:rPr lang="ru-RU" sz="1600" i="1" dirty="0" err="1" smtClean="0">
                <a:solidFill>
                  <a:srgbClr val="7030A0"/>
                </a:solidFill>
                <a:latin typeface="Times New Roman" panose="02020603050405020304" pitchFamily="18" charset="0"/>
                <a:cs typeface="Times New Roman" panose="02020603050405020304" pitchFamily="18" charset="0"/>
              </a:rPr>
              <a:t>мектеп</a:t>
            </a:r>
            <a:r>
              <a:rPr lang="ru-RU" sz="1600" i="1" dirty="0" smtClean="0">
                <a:solidFill>
                  <a:srgbClr val="7030A0"/>
                </a:solidFill>
                <a:latin typeface="Times New Roman" panose="02020603050405020304" pitchFamily="18" charset="0"/>
                <a:cs typeface="Times New Roman" panose="02020603050405020304" pitchFamily="18" charset="0"/>
              </a:rPr>
              <a:t>» </a:t>
            </a:r>
            <a:r>
              <a:rPr lang="ru-RU" sz="1600" i="1" dirty="0" err="1" smtClean="0">
                <a:solidFill>
                  <a:srgbClr val="7030A0"/>
                </a:solidFill>
                <a:latin typeface="Times New Roman" panose="02020603050405020304" pitchFamily="18" charset="0"/>
                <a:cs typeface="Times New Roman" panose="02020603050405020304" pitchFamily="18" charset="0"/>
              </a:rPr>
              <a:t>жобасы</a:t>
            </a:r>
            <a:r>
              <a:rPr lang="ru-RU" sz="1600" i="1" dirty="0" smtClean="0">
                <a:solidFill>
                  <a:srgbClr val="7030A0"/>
                </a:solidFill>
                <a:latin typeface="Times New Roman" panose="02020603050405020304" pitchFamily="18" charset="0"/>
                <a:cs typeface="Times New Roman" panose="02020603050405020304" pitchFamily="18" charset="0"/>
              </a:rPr>
              <a:t> </a:t>
            </a:r>
            <a:r>
              <a:rPr lang="ru-RU" sz="1600" i="1" dirty="0" err="1" smtClean="0">
                <a:solidFill>
                  <a:srgbClr val="7030A0"/>
                </a:solidFill>
                <a:latin typeface="Times New Roman" panose="02020603050405020304" pitchFamily="18" charset="0"/>
                <a:cs typeface="Times New Roman" panose="02020603050405020304" pitchFamily="18" charset="0"/>
              </a:rPr>
              <a:t>аясында</a:t>
            </a:r>
            <a:r>
              <a:rPr lang="ru-RU" sz="1600" i="1" dirty="0" smtClean="0">
                <a:solidFill>
                  <a:srgbClr val="7030A0"/>
                </a:solidFill>
                <a:latin typeface="Times New Roman" panose="02020603050405020304" pitchFamily="18" charset="0"/>
                <a:cs typeface="Times New Roman" panose="02020603050405020304" pitchFamily="18" charset="0"/>
              </a:rPr>
              <a:t> №4 Хромтау орта </a:t>
            </a:r>
            <a:r>
              <a:rPr lang="ru-RU" sz="1600" i="1" dirty="0" err="1" smtClean="0">
                <a:solidFill>
                  <a:srgbClr val="7030A0"/>
                </a:solidFill>
                <a:latin typeface="Times New Roman" panose="02020603050405020304" pitchFamily="18" charset="0"/>
                <a:cs typeface="Times New Roman" panose="02020603050405020304" pitchFamily="18" charset="0"/>
              </a:rPr>
              <a:t>мектебінің</a:t>
            </a:r>
            <a:r>
              <a:rPr lang="ru-RU" sz="1600" i="1" dirty="0" smtClean="0">
                <a:solidFill>
                  <a:srgbClr val="7030A0"/>
                </a:solidFill>
                <a:latin typeface="Times New Roman" panose="02020603050405020304" pitchFamily="18" charset="0"/>
                <a:cs typeface="Times New Roman" panose="02020603050405020304" pitchFamily="18" charset="0"/>
              </a:rPr>
              <a:t> </a:t>
            </a:r>
            <a:r>
              <a:rPr lang="ru-RU" sz="1600" i="1" dirty="0" err="1" smtClean="0">
                <a:solidFill>
                  <a:srgbClr val="7030A0"/>
                </a:solidFill>
                <a:latin typeface="Times New Roman" panose="02020603050405020304" pitchFamily="18" charset="0"/>
                <a:cs typeface="Times New Roman" panose="02020603050405020304" pitchFamily="18" charset="0"/>
              </a:rPr>
              <a:t>пән</a:t>
            </a:r>
            <a:r>
              <a:rPr lang="ru-RU" sz="1600" i="1" dirty="0" smtClean="0">
                <a:solidFill>
                  <a:srgbClr val="7030A0"/>
                </a:solidFill>
                <a:latin typeface="Times New Roman" panose="02020603050405020304" pitchFamily="18" charset="0"/>
                <a:cs typeface="Times New Roman" panose="02020603050405020304" pitchFamily="18" charset="0"/>
              </a:rPr>
              <a:t> </a:t>
            </a:r>
            <a:r>
              <a:rPr lang="ru-RU" sz="1600" i="1" dirty="0" err="1" smtClean="0">
                <a:solidFill>
                  <a:srgbClr val="7030A0"/>
                </a:solidFill>
                <a:latin typeface="Times New Roman" panose="02020603050405020304" pitchFamily="18" charset="0"/>
                <a:cs typeface="Times New Roman" panose="02020603050405020304" pitchFamily="18" charset="0"/>
              </a:rPr>
              <a:t>мұғалімдерінің</a:t>
            </a:r>
            <a:r>
              <a:rPr lang="ru-RU" sz="1600" i="1" dirty="0" smtClean="0">
                <a:solidFill>
                  <a:srgbClr val="7030A0"/>
                </a:solidFill>
                <a:latin typeface="Times New Roman" panose="02020603050405020304" pitchFamily="18" charset="0"/>
                <a:cs typeface="Times New Roman" panose="02020603050405020304" pitchFamily="18" charset="0"/>
              </a:rPr>
              <a:t> «</a:t>
            </a:r>
            <a:r>
              <a:rPr lang="ru-RU" sz="1600" i="1" dirty="0" err="1" smtClean="0">
                <a:solidFill>
                  <a:srgbClr val="7030A0"/>
                </a:solidFill>
                <a:latin typeface="Times New Roman" panose="02020603050405020304" pitchFamily="18" charset="0"/>
                <a:cs typeface="Times New Roman" panose="02020603050405020304" pitchFamily="18" charset="0"/>
              </a:rPr>
              <a:t>Кітаппен</a:t>
            </a:r>
            <a:r>
              <a:rPr lang="ru-RU" sz="1600" i="1" dirty="0" smtClean="0">
                <a:solidFill>
                  <a:srgbClr val="7030A0"/>
                </a:solidFill>
                <a:latin typeface="Times New Roman" panose="02020603050405020304" pitchFamily="18" charset="0"/>
                <a:cs typeface="Times New Roman" panose="02020603050405020304" pitchFamily="18" charset="0"/>
              </a:rPr>
              <a:t> </a:t>
            </a:r>
            <a:r>
              <a:rPr lang="ru-RU" sz="1600" i="1" dirty="0" err="1" smtClean="0">
                <a:solidFill>
                  <a:srgbClr val="7030A0"/>
                </a:solidFill>
                <a:latin typeface="Times New Roman" panose="02020603050405020304" pitchFamily="18" charset="0"/>
                <a:cs typeface="Times New Roman" panose="02020603050405020304" pitchFamily="18" charset="0"/>
              </a:rPr>
              <a:t>бірге</a:t>
            </a:r>
            <a:r>
              <a:rPr lang="ru-RU" sz="1600" i="1" dirty="0" smtClean="0">
                <a:solidFill>
                  <a:srgbClr val="7030A0"/>
                </a:solidFill>
                <a:latin typeface="Times New Roman" panose="02020603050405020304" pitchFamily="18" charset="0"/>
                <a:cs typeface="Times New Roman" panose="02020603050405020304" pitchFamily="18" charset="0"/>
              </a:rPr>
              <a:t> </a:t>
            </a:r>
            <a:r>
              <a:rPr lang="ru-RU" sz="1600" i="1" dirty="0" err="1" smtClean="0">
                <a:solidFill>
                  <a:srgbClr val="7030A0"/>
                </a:solidFill>
                <a:latin typeface="Times New Roman" panose="02020603050405020304" pitchFamily="18" charset="0"/>
                <a:cs typeface="Times New Roman" panose="02020603050405020304" pitchFamily="18" charset="0"/>
              </a:rPr>
              <a:t>әлемді</a:t>
            </a:r>
            <a:r>
              <a:rPr lang="ru-RU" sz="1600" i="1" dirty="0" smtClean="0">
                <a:solidFill>
                  <a:srgbClr val="7030A0"/>
                </a:solidFill>
                <a:latin typeface="Times New Roman" panose="02020603050405020304" pitchFamily="18" charset="0"/>
                <a:cs typeface="Times New Roman" panose="02020603050405020304" pitchFamily="18" charset="0"/>
              </a:rPr>
              <a:t> </a:t>
            </a:r>
            <a:r>
              <a:rPr lang="ru-RU" sz="1600" i="1" dirty="0" err="1" smtClean="0">
                <a:solidFill>
                  <a:srgbClr val="7030A0"/>
                </a:solidFill>
                <a:latin typeface="Times New Roman" panose="02020603050405020304" pitchFamily="18" charset="0"/>
                <a:cs typeface="Times New Roman" panose="02020603050405020304" pitchFamily="18" charset="0"/>
              </a:rPr>
              <a:t>ашамын</a:t>
            </a:r>
            <a:r>
              <a:rPr lang="ru-RU" sz="1600" i="1" dirty="0" smtClean="0">
                <a:solidFill>
                  <a:srgbClr val="7030A0"/>
                </a:solidFill>
                <a:latin typeface="Times New Roman" panose="02020603050405020304" pitchFamily="18" charset="0"/>
                <a:cs typeface="Times New Roman" panose="02020603050405020304" pitchFamily="18" charset="0"/>
              </a:rPr>
              <a:t>» </a:t>
            </a:r>
            <a:r>
              <a:rPr lang="ru-RU" sz="1600" i="1" dirty="0" err="1" smtClean="0">
                <a:solidFill>
                  <a:srgbClr val="7030A0"/>
                </a:solidFill>
                <a:latin typeface="Times New Roman" panose="02020603050405020304" pitchFamily="18" charset="0"/>
                <a:cs typeface="Times New Roman" panose="02020603050405020304" pitchFamily="18" charset="0"/>
              </a:rPr>
              <a:t>пән</a:t>
            </a:r>
            <a:r>
              <a:rPr lang="ru-RU" sz="1600" i="1" dirty="0" smtClean="0">
                <a:solidFill>
                  <a:srgbClr val="7030A0"/>
                </a:solidFill>
                <a:latin typeface="Times New Roman" panose="02020603050405020304" pitchFamily="18" charset="0"/>
                <a:cs typeface="Times New Roman" panose="02020603050405020304" pitchFamily="18" charset="0"/>
              </a:rPr>
              <a:t> </a:t>
            </a:r>
            <a:r>
              <a:rPr lang="ru-RU" sz="1600" i="1" dirty="0" err="1" smtClean="0">
                <a:solidFill>
                  <a:srgbClr val="7030A0"/>
                </a:solidFill>
                <a:latin typeface="Times New Roman" panose="02020603050405020304" pitchFamily="18" charset="0"/>
                <a:cs typeface="Times New Roman" panose="02020603050405020304" pitchFamily="18" charset="0"/>
              </a:rPr>
              <a:t>аралық</a:t>
            </a:r>
            <a:r>
              <a:rPr lang="ru-RU" sz="1600" i="1" dirty="0" smtClean="0">
                <a:solidFill>
                  <a:srgbClr val="7030A0"/>
                </a:solidFill>
                <a:latin typeface="Times New Roman" panose="02020603050405020304" pitchFamily="18" charset="0"/>
                <a:cs typeface="Times New Roman" panose="02020603050405020304" pitchFamily="18" charset="0"/>
              </a:rPr>
              <a:t> </a:t>
            </a:r>
            <a:r>
              <a:rPr lang="ru-RU" sz="1600" i="1" dirty="0" err="1" smtClean="0">
                <a:solidFill>
                  <a:srgbClr val="7030A0"/>
                </a:solidFill>
                <a:latin typeface="Times New Roman" panose="02020603050405020304" pitchFamily="18" charset="0"/>
                <a:cs typeface="Times New Roman" panose="02020603050405020304" pitchFamily="18" charset="0"/>
              </a:rPr>
              <a:t>байланыс</a:t>
            </a:r>
            <a:r>
              <a:rPr lang="ru-RU" sz="1600" i="1" dirty="0" smtClean="0">
                <a:solidFill>
                  <a:srgbClr val="7030A0"/>
                </a:solidFill>
                <a:latin typeface="Times New Roman" panose="02020603050405020304" pitchFamily="18" charset="0"/>
                <a:cs typeface="Times New Roman" panose="02020603050405020304" pitchFamily="18" charset="0"/>
              </a:rPr>
              <a:t> </a:t>
            </a:r>
            <a:r>
              <a:rPr lang="ru-RU" sz="1600" i="1" dirty="0" err="1" smtClean="0">
                <a:solidFill>
                  <a:srgbClr val="7030A0"/>
                </a:solidFill>
                <a:latin typeface="Times New Roman" panose="02020603050405020304" pitchFamily="18" charset="0"/>
                <a:cs typeface="Times New Roman" panose="02020603050405020304" pitchFamily="18" charset="0"/>
              </a:rPr>
              <a:t>сабақтары</a:t>
            </a:r>
            <a:r>
              <a:rPr lang="ru-RU" sz="1600" i="1" dirty="0" smtClean="0">
                <a:solidFill>
                  <a:srgbClr val="7030A0"/>
                </a:solidFill>
                <a:latin typeface="Times New Roman" panose="02020603050405020304" pitchFamily="18" charset="0"/>
                <a:cs typeface="Times New Roman" panose="02020603050405020304" pitchFamily="18" charset="0"/>
              </a:rPr>
              <a:t> </a:t>
            </a:r>
            <a:r>
              <a:rPr lang="ru-RU" sz="1600" i="1" dirty="0" err="1" smtClean="0">
                <a:solidFill>
                  <a:srgbClr val="7030A0"/>
                </a:solidFill>
                <a:latin typeface="Times New Roman" panose="02020603050405020304" pitchFamily="18" charset="0"/>
                <a:cs typeface="Times New Roman" panose="02020603050405020304" pitchFamily="18" charset="0"/>
              </a:rPr>
              <a:t>өткізілді</a:t>
            </a:r>
            <a:r>
              <a:rPr lang="ru-RU" sz="1600" i="1" dirty="0" smtClean="0">
                <a:solidFill>
                  <a:srgbClr val="7030A0"/>
                </a:solidFill>
                <a:latin typeface="Times New Roman" panose="02020603050405020304" pitchFamily="18" charset="0"/>
                <a:cs typeface="Times New Roman" panose="02020603050405020304" pitchFamily="18" charset="0"/>
              </a:rPr>
              <a:t>.</a:t>
            </a:r>
            <a:endParaRPr lang="ru-RU" sz="1600" i="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548718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594"/>
            <a:ext cx="12193057" cy="6858594"/>
          </a:xfrm>
          <a:prstGeom prst="rect">
            <a:avLst/>
          </a:prstGeom>
        </p:spPr>
      </p:pic>
      <p:pic>
        <p:nvPicPr>
          <p:cNvPr id="3" name="Рисунок 2"/>
          <p:cNvPicPr>
            <a:picLocks noChangeAspect="1"/>
          </p:cNvPicPr>
          <p:nvPr/>
        </p:nvPicPr>
        <p:blipFill>
          <a:blip r:embed="rId3"/>
          <a:stretch>
            <a:fillRect/>
          </a:stretch>
        </p:blipFill>
        <p:spPr>
          <a:xfrm>
            <a:off x="568421" y="1346082"/>
            <a:ext cx="2981202" cy="220084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a:blip r:embed="rId4"/>
          <a:stretch>
            <a:fillRect/>
          </a:stretch>
        </p:blipFill>
        <p:spPr>
          <a:xfrm>
            <a:off x="3014277" y="3546929"/>
            <a:ext cx="3104421" cy="235351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Прямоугольник 4"/>
          <p:cNvSpPr/>
          <p:nvPr/>
        </p:nvSpPr>
        <p:spPr>
          <a:xfrm>
            <a:off x="568421" y="388225"/>
            <a:ext cx="5457541" cy="738664"/>
          </a:xfrm>
          <a:prstGeom prst="rect">
            <a:avLst/>
          </a:prstGeom>
        </p:spPr>
        <p:txBody>
          <a:bodyPr wrap="square">
            <a:spAutoFit/>
          </a:bodyPr>
          <a:lstStyle/>
          <a:p>
            <a:r>
              <a:rPr lang="ru-RU" sz="1400" dirty="0" smtClean="0">
                <a:solidFill>
                  <a:srgbClr val="7030A0"/>
                </a:solidFill>
                <a:latin typeface="Times New Roman" panose="02020603050405020304" pitchFamily="18" charset="0"/>
                <a:cs typeface="Times New Roman" panose="02020603050405020304" pitchFamily="18" charset="0"/>
              </a:rPr>
              <a:t>«</a:t>
            </a:r>
            <a:r>
              <a:rPr lang="ru-RU" sz="1400" dirty="0" err="1" smtClean="0">
                <a:solidFill>
                  <a:srgbClr val="7030A0"/>
                </a:solidFill>
                <a:latin typeface="Times New Roman" panose="02020603050405020304" pitchFamily="18" charset="0"/>
                <a:cs typeface="Times New Roman" panose="02020603050405020304" pitchFamily="18" charset="0"/>
              </a:rPr>
              <a:t>Оқуға</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құштар</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мектеп»жобасы</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бойынша</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Оқу</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сағаты</a:t>
            </a:r>
            <a:r>
              <a:rPr lang="ru-RU" sz="1400" dirty="0" smtClean="0">
                <a:solidFill>
                  <a:srgbClr val="7030A0"/>
                </a:solidFill>
                <a:latin typeface="Times New Roman" panose="02020603050405020304" pitchFamily="18" charset="0"/>
                <a:cs typeface="Times New Roman" panose="02020603050405020304" pitchFamily="18" charset="0"/>
              </a:rPr>
              <a:t>»</a:t>
            </a:r>
          </a:p>
          <a:p>
            <a:r>
              <a:rPr lang="ru-RU" sz="1400" dirty="0" smtClean="0">
                <a:solidFill>
                  <a:srgbClr val="7030A0"/>
                </a:solidFill>
                <a:latin typeface="Times New Roman" panose="02020603050405020304" pitchFamily="18" charset="0"/>
                <a:cs typeface="Times New Roman" panose="02020603050405020304" pitchFamily="18" charset="0"/>
              </a:rPr>
              <a:t> 2 </a:t>
            </a:r>
            <a:r>
              <a:rPr lang="ru-RU" sz="1400" dirty="0" err="1" smtClean="0">
                <a:solidFill>
                  <a:srgbClr val="7030A0"/>
                </a:solidFill>
                <a:latin typeface="Times New Roman" panose="02020603050405020304" pitchFamily="18" charset="0"/>
                <a:cs typeface="Times New Roman" panose="02020603050405020304" pitchFamily="18" charset="0"/>
              </a:rPr>
              <a:t>сынып</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жетекшісі</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Жусупова.Д</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Қоянның</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құлағы</a:t>
            </a:r>
            <a:r>
              <a:rPr lang="ru-RU" sz="1400" dirty="0" smtClean="0">
                <a:solidFill>
                  <a:srgbClr val="7030A0"/>
                </a:solidFill>
                <a:latin typeface="Times New Roman" panose="02020603050405020304" pitchFamily="18" charset="0"/>
                <a:cs typeface="Times New Roman" panose="02020603050405020304" pitchFamily="18" charset="0"/>
              </a:rPr>
              <a:t> неге </a:t>
            </a:r>
            <a:r>
              <a:rPr lang="ru-RU" sz="1400" dirty="0" err="1" smtClean="0">
                <a:solidFill>
                  <a:srgbClr val="7030A0"/>
                </a:solidFill>
                <a:latin typeface="Times New Roman" panose="02020603050405020304" pitchFamily="18" charset="0"/>
                <a:cs typeface="Times New Roman" panose="02020603050405020304" pitchFamily="18" charset="0"/>
              </a:rPr>
              <a:t>ұзын</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атты</a:t>
            </a:r>
            <a:r>
              <a:rPr lang="ru-RU" sz="1400" dirty="0" smtClean="0">
                <a:solidFill>
                  <a:srgbClr val="7030A0"/>
                </a:solidFill>
                <a:latin typeface="Times New Roman" panose="02020603050405020304" pitchFamily="18" charset="0"/>
                <a:cs typeface="Times New Roman" panose="02020603050405020304" pitchFamily="18" charset="0"/>
              </a:rPr>
              <a:t> </a:t>
            </a:r>
          </a:p>
          <a:p>
            <a:r>
              <a:rPr lang="ru-RU" sz="1400" dirty="0" err="1" smtClean="0">
                <a:solidFill>
                  <a:srgbClr val="7030A0"/>
                </a:solidFill>
                <a:latin typeface="Times New Roman" panose="02020603050405020304" pitchFamily="18" charset="0"/>
                <a:cs typeface="Times New Roman" panose="02020603050405020304" pitchFamily="18" charset="0"/>
              </a:rPr>
              <a:t>ертегі</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оқыды</a:t>
            </a:r>
            <a:endParaRPr lang="ru-RU" sz="1400" dirty="0">
              <a:solidFill>
                <a:srgbClr val="7030A0"/>
              </a:solidFill>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5"/>
          <a:stretch>
            <a:fillRect/>
          </a:stretch>
        </p:blipFill>
        <p:spPr>
          <a:xfrm>
            <a:off x="7052553" y="1432647"/>
            <a:ext cx="3333865" cy="2475191"/>
          </a:xfrm>
          <a:prstGeom prst="rect">
            <a:avLst/>
          </a:prstGeom>
        </p:spPr>
      </p:pic>
      <p:sp>
        <p:nvSpPr>
          <p:cNvPr id="7" name="Прямоугольник 6"/>
          <p:cNvSpPr/>
          <p:nvPr/>
        </p:nvSpPr>
        <p:spPr>
          <a:xfrm>
            <a:off x="6209489" y="4071664"/>
            <a:ext cx="6096000" cy="1169551"/>
          </a:xfrm>
          <a:prstGeom prst="rect">
            <a:avLst/>
          </a:prstGeom>
        </p:spPr>
        <p:txBody>
          <a:bodyPr>
            <a:spAutoFit/>
          </a:bodyPr>
          <a:lstStyle/>
          <a:p>
            <a:r>
              <a:rPr lang="ru-RU" sz="1400" b="1" dirty="0" smtClean="0">
                <a:solidFill>
                  <a:srgbClr val="7030A0"/>
                </a:solidFill>
                <a:latin typeface="Times New Roman" panose="02020603050405020304" pitchFamily="18" charset="0"/>
                <a:cs typeface="Times New Roman" panose="02020603050405020304" pitchFamily="18" charset="0"/>
              </a:rPr>
              <a:t>«</a:t>
            </a:r>
            <a:r>
              <a:rPr lang="ru-RU" sz="1400" b="1" dirty="0" err="1" smtClean="0">
                <a:solidFill>
                  <a:srgbClr val="7030A0"/>
                </a:solidFill>
                <a:latin typeface="Times New Roman" panose="02020603050405020304" pitchFamily="18" charset="0"/>
                <a:cs typeface="Times New Roman" panose="02020603050405020304" pitchFamily="18" charset="0"/>
              </a:rPr>
              <a:t>Оқуға</a:t>
            </a:r>
            <a:r>
              <a:rPr lang="ru-RU" sz="1400" b="1" dirty="0" smtClean="0">
                <a:solidFill>
                  <a:srgbClr val="7030A0"/>
                </a:solidFill>
                <a:latin typeface="Times New Roman" panose="02020603050405020304" pitchFamily="18" charset="0"/>
                <a:cs typeface="Times New Roman" panose="02020603050405020304" pitchFamily="18" charset="0"/>
              </a:rPr>
              <a:t> </a:t>
            </a:r>
            <a:r>
              <a:rPr lang="ru-RU" sz="1400" b="1" dirty="0" err="1" smtClean="0">
                <a:solidFill>
                  <a:srgbClr val="7030A0"/>
                </a:solidFill>
                <a:latin typeface="Times New Roman" panose="02020603050405020304" pitchFamily="18" charset="0"/>
                <a:cs typeface="Times New Roman" panose="02020603050405020304" pitchFamily="18" charset="0"/>
              </a:rPr>
              <a:t>құштар</a:t>
            </a:r>
            <a:r>
              <a:rPr lang="ru-RU" sz="1400" b="1" dirty="0" smtClean="0">
                <a:solidFill>
                  <a:srgbClr val="7030A0"/>
                </a:solidFill>
                <a:latin typeface="Times New Roman" panose="02020603050405020304" pitchFamily="18" charset="0"/>
                <a:cs typeface="Times New Roman" panose="02020603050405020304" pitchFamily="18" charset="0"/>
              </a:rPr>
              <a:t> </a:t>
            </a:r>
            <a:r>
              <a:rPr lang="ru-RU" sz="1400" b="1" dirty="0" err="1" smtClean="0">
                <a:solidFill>
                  <a:srgbClr val="7030A0"/>
                </a:solidFill>
                <a:latin typeface="Times New Roman" panose="02020603050405020304" pitchFamily="18" charset="0"/>
                <a:cs typeface="Times New Roman" panose="02020603050405020304" pitchFamily="18" charset="0"/>
              </a:rPr>
              <a:t>мектеп</a:t>
            </a:r>
            <a:r>
              <a:rPr lang="ru-RU" sz="1400" b="1" dirty="0" smtClean="0">
                <a:solidFill>
                  <a:srgbClr val="7030A0"/>
                </a:solidFill>
                <a:latin typeface="Times New Roman" panose="02020603050405020304" pitchFamily="18" charset="0"/>
                <a:cs typeface="Times New Roman" panose="02020603050405020304" pitchFamily="18" charset="0"/>
              </a:rPr>
              <a:t>» </a:t>
            </a:r>
            <a:r>
              <a:rPr lang="ru-RU" sz="1400" b="1" dirty="0" err="1" smtClean="0">
                <a:solidFill>
                  <a:srgbClr val="7030A0"/>
                </a:solidFill>
                <a:latin typeface="Times New Roman" panose="02020603050405020304" pitchFamily="18" charset="0"/>
                <a:cs typeface="Times New Roman" panose="02020603050405020304" pitchFamily="18" charset="0"/>
              </a:rPr>
              <a:t>жобасы</a:t>
            </a:r>
            <a:r>
              <a:rPr lang="ru-RU" sz="1400" b="1" dirty="0" smtClean="0">
                <a:solidFill>
                  <a:srgbClr val="7030A0"/>
                </a:solidFill>
                <a:latin typeface="Times New Roman" panose="02020603050405020304" pitchFamily="18" charset="0"/>
                <a:cs typeface="Times New Roman" panose="02020603050405020304" pitchFamily="18" charset="0"/>
              </a:rPr>
              <a:t> </a:t>
            </a:r>
            <a:r>
              <a:rPr lang="ru-RU" sz="1400" b="1" dirty="0" err="1" smtClean="0">
                <a:solidFill>
                  <a:srgbClr val="7030A0"/>
                </a:solidFill>
                <a:latin typeface="Times New Roman" panose="02020603050405020304" pitchFamily="18" charset="0"/>
                <a:cs typeface="Times New Roman" panose="02020603050405020304" pitchFamily="18" charset="0"/>
              </a:rPr>
              <a:t>аясында</a:t>
            </a:r>
            <a:r>
              <a:rPr lang="ru-RU" sz="1400" b="1" dirty="0" smtClean="0">
                <a:solidFill>
                  <a:srgbClr val="7030A0"/>
                </a:solidFill>
                <a:latin typeface="Times New Roman" panose="02020603050405020304" pitchFamily="18" charset="0"/>
                <a:cs typeface="Times New Roman" panose="02020603050405020304" pitchFamily="18" charset="0"/>
              </a:rPr>
              <a:t> </a:t>
            </a:r>
            <a:r>
              <a:rPr lang="ru-RU" sz="1400" b="1" dirty="0" err="1" smtClean="0">
                <a:solidFill>
                  <a:srgbClr val="7030A0"/>
                </a:solidFill>
                <a:latin typeface="Times New Roman" panose="02020603050405020304" pitchFamily="18" charset="0"/>
                <a:cs typeface="Times New Roman" panose="02020603050405020304" pitchFamily="18" charset="0"/>
              </a:rPr>
              <a:t>оқушылармен</a:t>
            </a:r>
            <a:r>
              <a:rPr lang="ru-RU" sz="1400" b="1" dirty="0" smtClean="0">
                <a:solidFill>
                  <a:srgbClr val="7030A0"/>
                </a:solidFill>
                <a:latin typeface="Times New Roman" panose="02020603050405020304" pitchFamily="18" charset="0"/>
                <a:cs typeface="Times New Roman" panose="02020603050405020304" pitchFamily="18" charset="0"/>
              </a:rPr>
              <a:t> </a:t>
            </a:r>
            <a:r>
              <a:rPr lang="ru-RU" sz="1400" b="1" dirty="0" err="1" smtClean="0">
                <a:solidFill>
                  <a:srgbClr val="7030A0"/>
                </a:solidFill>
                <a:latin typeface="Times New Roman" panose="02020603050405020304" pitchFamily="18" charset="0"/>
                <a:cs typeface="Times New Roman" panose="02020603050405020304" pitchFamily="18" charset="0"/>
              </a:rPr>
              <a:t>оқу</a:t>
            </a:r>
            <a:r>
              <a:rPr lang="ru-RU" sz="1400" b="1" dirty="0" smtClean="0">
                <a:solidFill>
                  <a:srgbClr val="7030A0"/>
                </a:solidFill>
                <a:latin typeface="Times New Roman" panose="02020603050405020304" pitchFamily="18" charset="0"/>
                <a:cs typeface="Times New Roman" panose="02020603050405020304" pitchFamily="18" charset="0"/>
              </a:rPr>
              <a:t> </a:t>
            </a:r>
            <a:r>
              <a:rPr lang="ru-RU" sz="1400" b="1" dirty="0" err="1" smtClean="0">
                <a:solidFill>
                  <a:srgbClr val="7030A0"/>
                </a:solidFill>
                <a:latin typeface="Times New Roman" panose="02020603050405020304" pitchFamily="18" charset="0"/>
                <a:cs typeface="Times New Roman" panose="02020603050405020304" pitchFamily="18" charset="0"/>
              </a:rPr>
              <a:t>сағаты</a:t>
            </a:r>
            <a:r>
              <a:rPr lang="ru-RU" sz="1400" b="1" dirty="0" smtClean="0">
                <a:solidFill>
                  <a:srgbClr val="7030A0"/>
                </a:solidFill>
                <a:latin typeface="Times New Roman" panose="02020603050405020304" pitchFamily="18" charset="0"/>
                <a:cs typeface="Times New Roman" panose="02020603050405020304" pitchFamily="18" charset="0"/>
              </a:rPr>
              <a:t> </a:t>
            </a:r>
            <a:r>
              <a:rPr lang="ru-RU" sz="1400" b="1" dirty="0" err="1" smtClean="0">
                <a:solidFill>
                  <a:srgbClr val="7030A0"/>
                </a:solidFill>
                <a:latin typeface="Times New Roman" panose="02020603050405020304" pitchFamily="18" charset="0"/>
                <a:cs typeface="Times New Roman" panose="02020603050405020304" pitchFamily="18" charset="0"/>
              </a:rPr>
              <a:t>өткізіліп</a:t>
            </a:r>
            <a:r>
              <a:rPr lang="ru-RU" sz="1400" b="1" dirty="0" smtClean="0">
                <a:solidFill>
                  <a:srgbClr val="7030A0"/>
                </a:solidFill>
                <a:latin typeface="Times New Roman" panose="02020603050405020304" pitchFamily="18" charset="0"/>
                <a:cs typeface="Times New Roman" panose="02020603050405020304" pitchFamily="18" charset="0"/>
              </a:rPr>
              <a:t> </a:t>
            </a:r>
            <a:r>
              <a:rPr lang="ru-RU" sz="1400" b="1" dirty="0" err="1" smtClean="0">
                <a:solidFill>
                  <a:srgbClr val="7030A0"/>
                </a:solidFill>
                <a:latin typeface="Times New Roman" panose="02020603050405020304" pitchFamily="18" charset="0"/>
                <a:cs typeface="Times New Roman" panose="02020603050405020304" pitchFamily="18" charset="0"/>
              </a:rPr>
              <a:t>тұрады</a:t>
            </a:r>
            <a:r>
              <a:rPr lang="ru-RU" sz="1400" b="1" dirty="0" smtClean="0">
                <a:solidFill>
                  <a:srgbClr val="7030A0"/>
                </a:solidFill>
                <a:latin typeface="Times New Roman" panose="02020603050405020304" pitchFamily="18" charset="0"/>
                <a:cs typeface="Times New Roman" panose="02020603050405020304" pitchFamily="18" charset="0"/>
              </a:rPr>
              <a:t>. </a:t>
            </a:r>
            <a:r>
              <a:rPr lang="ru-RU" sz="1400" b="1" dirty="0" err="1" smtClean="0">
                <a:solidFill>
                  <a:srgbClr val="7030A0"/>
                </a:solidFill>
                <a:latin typeface="Times New Roman" panose="02020603050405020304" pitchFamily="18" charset="0"/>
                <a:cs typeface="Times New Roman" panose="02020603050405020304" pitchFamily="18" charset="0"/>
              </a:rPr>
              <a:t>Мақсаты</a:t>
            </a:r>
            <a:r>
              <a:rPr lang="ru-RU" sz="1400" b="1" dirty="0" smtClean="0">
                <a:solidFill>
                  <a:srgbClr val="7030A0"/>
                </a:solidFill>
                <a:latin typeface="Times New Roman" panose="02020603050405020304" pitchFamily="18" charset="0"/>
                <a:cs typeface="Times New Roman" panose="02020603050405020304" pitchFamily="18" charset="0"/>
              </a:rPr>
              <a:t>: </a:t>
            </a:r>
            <a:r>
              <a:rPr lang="ru-RU" sz="1400" b="1" dirty="0" err="1" smtClean="0">
                <a:solidFill>
                  <a:srgbClr val="7030A0"/>
                </a:solidFill>
                <a:latin typeface="Times New Roman" panose="02020603050405020304" pitchFamily="18" charset="0"/>
                <a:cs typeface="Times New Roman" panose="02020603050405020304" pitchFamily="18" charset="0"/>
              </a:rPr>
              <a:t>Оқушыларды</a:t>
            </a:r>
            <a:r>
              <a:rPr lang="ru-RU" sz="1400" b="1" dirty="0" smtClean="0">
                <a:solidFill>
                  <a:srgbClr val="7030A0"/>
                </a:solidFill>
                <a:latin typeface="Times New Roman" panose="02020603050405020304" pitchFamily="18" charset="0"/>
                <a:cs typeface="Times New Roman" panose="02020603050405020304" pitchFamily="18" charset="0"/>
              </a:rPr>
              <a:t> </a:t>
            </a:r>
            <a:r>
              <a:rPr lang="ru-RU" sz="1400" b="1" dirty="0" err="1" smtClean="0">
                <a:solidFill>
                  <a:srgbClr val="7030A0"/>
                </a:solidFill>
                <a:latin typeface="Times New Roman" panose="02020603050405020304" pitchFamily="18" charset="0"/>
                <a:cs typeface="Times New Roman" panose="02020603050405020304" pitchFamily="18" charset="0"/>
              </a:rPr>
              <a:t>кітап</a:t>
            </a:r>
            <a:r>
              <a:rPr lang="ru-RU" sz="1400" b="1" dirty="0" smtClean="0">
                <a:solidFill>
                  <a:srgbClr val="7030A0"/>
                </a:solidFill>
                <a:latin typeface="Times New Roman" panose="02020603050405020304" pitchFamily="18" charset="0"/>
                <a:cs typeface="Times New Roman" panose="02020603050405020304" pitchFamily="18" charset="0"/>
              </a:rPr>
              <a:t> </a:t>
            </a:r>
            <a:r>
              <a:rPr lang="ru-RU" sz="1400" b="1" dirty="0" err="1" smtClean="0">
                <a:solidFill>
                  <a:srgbClr val="7030A0"/>
                </a:solidFill>
                <a:latin typeface="Times New Roman" panose="02020603050405020304" pitchFamily="18" charset="0"/>
                <a:cs typeface="Times New Roman" panose="02020603050405020304" pitchFamily="18" charset="0"/>
              </a:rPr>
              <a:t>оқуға</a:t>
            </a:r>
            <a:r>
              <a:rPr lang="ru-RU" sz="1400" b="1" dirty="0" smtClean="0">
                <a:solidFill>
                  <a:srgbClr val="7030A0"/>
                </a:solidFill>
                <a:latin typeface="Times New Roman" panose="02020603050405020304" pitchFamily="18" charset="0"/>
                <a:cs typeface="Times New Roman" panose="02020603050405020304" pitchFamily="18" charset="0"/>
              </a:rPr>
              <a:t> </a:t>
            </a:r>
            <a:r>
              <a:rPr lang="ru-RU" sz="1400" b="1" dirty="0" err="1" smtClean="0">
                <a:solidFill>
                  <a:srgbClr val="7030A0"/>
                </a:solidFill>
                <a:latin typeface="Times New Roman" panose="02020603050405020304" pitchFamily="18" charset="0"/>
                <a:cs typeface="Times New Roman" panose="02020603050405020304" pitchFamily="18" charset="0"/>
              </a:rPr>
              <a:t>ынталандыру</a:t>
            </a:r>
            <a:r>
              <a:rPr lang="ru-RU" sz="1400" b="1" dirty="0" smtClean="0">
                <a:solidFill>
                  <a:srgbClr val="7030A0"/>
                </a:solidFill>
                <a:latin typeface="Times New Roman" panose="02020603050405020304" pitchFamily="18" charset="0"/>
                <a:cs typeface="Times New Roman" panose="02020603050405020304" pitchFamily="18" charset="0"/>
              </a:rPr>
              <a:t>, </a:t>
            </a:r>
            <a:r>
              <a:rPr lang="ru-RU" sz="1400" b="1" dirty="0" err="1" smtClean="0">
                <a:solidFill>
                  <a:srgbClr val="7030A0"/>
                </a:solidFill>
                <a:latin typeface="Times New Roman" panose="02020603050405020304" pitchFamily="18" charset="0"/>
                <a:cs typeface="Times New Roman" panose="02020603050405020304" pitchFamily="18" charset="0"/>
              </a:rPr>
              <a:t>кітап</a:t>
            </a:r>
            <a:r>
              <a:rPr lang="ru-RU" sz="1400" b="1" dirty="0" smtClean="0">
                <a:solidFill>
                  <a:srgbClr val="7030A0"/>
                </a:solidFill>
                <a:latin typeface="Times New Roman" panose="02020603050405020304" pitchFamily="18" charset="0"/>
                <a:cs typeface="Times New Roman" panose="02020603050405020304" pitchFamily="18" charset="0"/>
              </a:rPr>
              <a:t> </a:t>
            </a:r>
            <a:r>
              <a:rPr lang="ru-RU" sz="1400" b="1" dirty="0" err="1" smtClean="0">
                <a:solidFill>
                  <a:srgbClr val="7030A0"/>
                </a:solidFill>
                <a:latin typeface="Times New Roman" panose="02020603050405020304" pitchFamily="18" charset="0"/>
                <a:cs typeface="Times New Roman" panose="02020603050405020304" pitchFamily="18" charset="0"/>
              </a:rPr>
              <a:t>оқуға</a:t>
            </a:r>
            <a:r>
              <a:rPr lang="ru-RU" sz="1400" b="1" dirty="0" smtClean="0">
                <a:solidFill>
                  <a:srgbClr val="7030A0"/>
                </a:solidFill>
                <a:latin typeface="Times New Roman" panose="02020603050405020304" pitchFamily="18" charset="0"/>
                <a:cs typeface="Times New Roman" panose="02020603050405020304" pitchFamily="18" charset="0"/>
              </a:rPr>
              <a:t> </a:t>
            </a:r>
            <a:r>
              <a:rPr lang="ru-RU" sz="1400" b="1" dirty="0" err="1" smtClean="0">
                <a:solidFill>
                  <a:srgbClr val="7030A0"/>
                </a:solidFill>
                <a:latin typeface="Times New Roman" panose="02020603050405020304" pitchFamily="18" charset="0"/>
                <a:cs typeface="Times New Roman" panose="02020603050405020304" pitchFamily="18" charset="0"/>
              </a:rPr>
              <a:t>тарту</a:t>
            </a:r>
            <a:r>
              <a:rPr lang="ru-RU" sz="1400" b="1" dirty="0" smtClean="0">
                <a:solidFill>
                  <a:srgbClr val="7030A0"/>
                </a:solidFill>
                <a:latin typeface="Times New Roman" panose="02020603050405020304" pitchFamily="18" charset="0"/>
                <a:cs typeface="Times New Roman" panose="02020603050405020304" pitchFamily="18" charset="0"/>
              </a:rPr>
              <a:t>.</a:t>
            </a:r>
          </a:p>
          <a:p>
            <a:r>
              <a:rPr lang="ru-RU" sz="1400" b="1" dirty="0" smtClean="0">
                <a:solidFill>
                  <a:srgbClr val="7030A0"/>
                </a:solidFill>
                <a:latin typeface="Times New Roman" panose="02020603050405020304" pitchFamily="18" charset="0"/>
                <a:cs typeface="Times New Roman" panose="02020603050405020304" pitchFamily="18" charset="0"/>
              </a:rPr>
              <a:t>4 </a:t>
            </a:r>
            <a:r>
              <a:rPr lang="ru-RU" sz="1400" b="1" dirty="0" err="1" smtClean="0">
                <a:solidFill>
                  <a:srgbClr val="7030A0"/>
                </a:solidFill>
                <a:latin typeface="Times New Roman" panose="02020603050405020304" pitchFamily="18" charset="0"/>
                <a:cs typeface="Times New Roman" panose="02020603050405020304" pitchFamily="18" charset="0"/>
              </a:rPr>
              <a:t>сынып</a:t>
            </a:r>
            <a:r>
              <a:rPr lang="ru-RU" sz="1400" b="1" dirty="0" smtClean="0">
                <a:solidFill>
                  <a:srgbClr val="7030A0"/>
                </a:solidFill>
                <a:latin typeface="Times New Roman" panose="02020603050405020304" pitchFamily="18" charset="0"/>
                <a:cs typeface="Times New Roman" panose="02020603050405020304" pitchFamily="18" charset="0"/>
              </a:rPr>
              <a:t> </a:t>
            </a:r>
            <a:r>
              <a:rPr lang="ru-RU" sz="1400" b="1" dirty="0" err="1" smtClean="0">
                <a:solidFill>
                  <a:srgbClr val="7030A0"/>
                </a:solidFill>
                <a:latin typeface="Times New Roman" panose="02020603050405020304" pitchFamily="18" charset="0"/>
                <a:cs typeface="Times New Roman" panose="02020603050405020304" pitchFamily="18" charset="0"/>
              </a:rPr>
              <a:t>оқушысы</a:t>
            </a:r>
            <a:r>
              <a:rPr lang="ru-RU" sz="1400" b="1" dirty="0" smtClean="0">
                <a:solidFill>
                  <a:srgbClr val="7030A0"/>
                </a:solidFill>
                <a:latin typeface="Times New Roman" panose="02020603050405020304" pitchFamily="18" charset="0"/>
                <a:cs typeface="Times New Roman" panose="02020603050405020304" pitchFamily="18" charset="0"/>
              </a:rPr>
              <a:t> </a:t>
            </a:r>
            <a:r>
              <a:rPr lang="ru-RU" sz="1400" b="1" dirty="0" err="1" smtClean="0">
                <a:solidFill>
                  <a:srgbClr val="7030A0"/>
                </a:solidFill>
                <a:latin typeface="Times New Roman" panose="02020603050405020304" pitchFamily="18" charset="0"/>
                <a:cs typeface="Times New Roman" panose="02020603050405020304" pitchFamily="18" charset="0"/>
              </a:rPr>
              <a:t>Сәуірбек</a:t>
            </a:r>
            <a:r>
              <a:rPr lang="ru-RU" sz="1400" b="1" dirty="0" smtClean="0">
                <a:solidFill>
                  <a:srgbClr val="7030A0"/>
                </a:solidFill>
                <a:latin typeface="Times New Roman" panose="02020603050405020304" pitchFamily="18" charset="0"/>
                <a:cs typeface="Times New Roman" panose="02020603050405020304" pitchFamily="18" charset="0"/>
              </a:rPr>
              <a:t> </a:t>
            </a:r>
            <a:r>
              <a:rPr lang="ru-RU" sz="1400" b="1" dirty="0" err="1" smtClean="0">
                <a:solidFill>
                  <a:srgbClr val="7030A0"/>
                </a:solidFill>
                <a:latin typeface="Times New Roman" panose="02020603050405020304" pitchFamily="18" charset="0"/>
                <a:cs typeface="Times New Roman" panose="02020603050405020304" pitchFamily="18" charset="0"/>
              </a:rPr>
              <a:t>Арайлым</a:t>
            </a:r>
            <a:r>
              <a:rPr lang="ru-RU" sz="1400" b="1" dirty="0" smtClean="0">
                <a:solidFill>
                  <a:srgbClr val="7030A0"/>
                </a:solidFill>
                <a:latin typeface="Times New Roman" panose="02020603050405020304" pitchFamily="18" charset="0"/>
                <a:cs typeface="Times New Roman" panose="02020603050405020304" pitchFamily="18" charset="0"/>
              </a:rPr>
              <a:t> </a:t>
            </a:r>
            <a:r>
              <a:rPr lang="ru-RU" sz="1400" b="1" dirty="0" err="1" smtClean="0">
                <a:solidFill>
                  <a:srgbClr val="7030A0"/>
                </a:solidFill>
                <a:latin typeface="Times New Roman" panose="02020603050405020304" pitchFamily="18" charset="0"/>
                <a:cs typeface="Times New Roman" panose="02020603050405020304" pitchFamily="18" charset="0"/>
              </a:rPr>
              <a:t>қазақ</a:t>
            </a:r>
            <a:r>
              <a:rPr lang="ru-RU" sz="1400" b="1" dirty="0" smtClean="0">
                <a:solidFill>
                  <a:srgbClr val="7030A0"/>
                </a:solidFill>
                <a:latin typeface="Times New Roman" panose="02020603050405020304" pitchFamily="18" charset="0"/>
                <a:cs typeface="Times New Roman" panose="02020603050405020304" pitchFamily="18" charset="0"/>
              </a:rPr>
              <a:t> </a:t>
            </a:r>
            <a:r>
              <a:rPr lang="ru-RU" sz="1400" b="1" dirty="0" err="1" smtClean="0">
                <a:solidFill>
                  <a:srgbClr val="7030A0"/>
                </a:solidFill>
                <a:latin typeface="Times New Roman" panose="02020603050405020304" pitchFamily="18" charset="0"/>
                <a:cs typeface="Times New Roman" panose="02020603050405020304" pitchFamily="18" charset="0"/>
              </a:rPr>
              <a:t>ертегі</a:t>
            </a:r>
            <a:r>
              <a:rPr lang="ru-RU" sz="1400" b="1" dirty="0" smtClean="0">
                <a:solidFill>
                  <a:srgbClr val="7030A0"/>
                </a:solidFill>
                <a:latin typeface="Times New Roman" panose="02020603050405020304" pitchFamily="18" charset="0"/>
                <a:cs typeface="Times New Roman" panose="02020603050405020304" pitchFamily="18" charset="0"/>
              </a:rPr>
              <a:t> </a:t>
            </a:r>
            <a:r>
              <a:rPr lang="ru-RU" sz="1400" b="1" dirty="0" err="1" smtClean="0">
                <a:solidFill>
                  <a:srgbClr val="7030A0"/>
                </a:solidFill>
                <a:latin typeface="Times New Roman" panose="02020603050405020304" pitchFamily="18" charset="0"/>
                <a:cs typeface="Times New Roman" panose="02020603050405020304" pitchFamily="18" charset="0"/>
              </a:rPr>
              <a:t>кітабын</a:t>
            </a:r>
            <a:r>
              <a:rPr lang="ru-RU" sz="1400" b="1" dirty="0" smtClean="0">
                <a:solidFill>
                  <a:srgbClr val="7030A0"/>
                </a:solidFill>
                <a:latin typeface="Times New Roman" panose="02020603050405020304" pitchFamily="18" charset="0"/>
                <a:cs typeface="Times New Roman" panose="02020603050405020304" pitchFamily="18" charset="0"/>
              </a:rPr>
              <a:t> </a:t>
            </a:r>
            <a:r>
              <a:rPr lang="ru-RU" sz="1400" b="1" dirty="0" err="1" smtClean="0">
                <a:solidFill>
                  <a:srgbClr val="7030A0"/>
                </a:solidFill>
                <a:latin typeface="Times New Roman" panose="02020603050405020304" pitchFamily="18" charset="0"/>
                <a:cs typeface="Times New Roman" panose="02020603050405020304" pitchFamily="18" charset="0"/>
              </a:rPr>
              <a:t>оқып</a:t>
            </a:r>
            <a:r>
              <a:rPr lang="ru-RU" sz="1400" b="1" dirty="0" smtClean="0">
                <a:solidFill>
                  <a:srgbClr val="7030A0"/>
                </a:solidFill>
                <a:latin typeface="Times New Roman" panose="02020603050405020304" pitchFamily="18" charset="0"/>
                <a:cs typeface="Times New Roman" panose="02020603050405020304" pitchFamily="18" charset="0"/>
              </a:rPr>
              <a:t> </a:t>
            </a:r>
            <a:r>
              <a:rPr lang="ru-RU" sz="1400" b="1" dirty="0" err="1" smtClean="0">
                <a:solidFill>
                  <a:srgbClr val="7030A0"/>
                </a:solidFill>
                <a:latin typeface="Times New Roman" panose="02020603050405020304" pitchFamily="18" charset="0"/>
                <a:cs typeface="Times New Roman" panose="02020603050405020304" pitchFamily="18" charset="0"/>
              </a:rPr>
              <a:t>және</a:t>
            </a:r>
            <a:r>
              <a:rPr lang="ru-RU" sz="1400" b="1" dirty="0" smtClean="0">
                <a:solidFill>
                  <a:srgbClr val="7030A0"/>
                </a:solidFill>
                <a:latin typeface="Times New Roman" panose="02020603050405020304" pitchFamily="18" charset="0"/>
                <a:cs typeface="Times New Roman" panose="02020603050405020304" pitchFamily="18" charset="0"/>
              </a:rPr>
              <a:t> де </a:t>
            </a:r>
            <a:r>
              <a:rPr lang="ru-RU" sz="1400" b="1" dirty="0" err="1" smtClean="0">
                <a:solidFill>
                  <a:srgbClr val="7030A0"/>
                </a:solidFill>
                <a:latin typeface="Times New Roman" panose="02020603050405020304" pitchFamily="18" charset="0"/>
                <a:cs typeface="Times New Roman" panose="02020603050405020304" pitchFamily="18" charset="0"/>
              </a:rPr>
              <a:t>сыныптастарына</a:t>
            </a:r>
            <a:r>
              <a:rPr lang="ru-RU" sz="1400" b="1" dirty="0" smtClean="0">
                <a:solidFill>
                  <a:srgbClr val="7030A0"/>
                </a:solidFill>
                <a:latin typeface="Times New Roman" panose="02020603050405020304" pitchFamily="18" charset="0"/>
                <a:cs typeface="Times New Roman" panose="02020603050405020304" pitchFamily="18" charset="0"/>
              </a:rPr>
              <a:t> </a:t>
            </a:r>
            <a:r>
              <a:rPr lang="ru-RU" sz="1400" b="1" dirty="0" err="1" smtClean="0">
                <a:solidFill>
                  <a:srgbClr val="7030A0"/>
                </a:solidFill>
                <a:latin typeface="Times New Roman" panose="02020603050405020304" pitchFamily="18" charset="0"/>
                <a:cs typeface="Times New Roman" panose="02020603050405020304" pitchFamily="18" charset="0"/>
              </a:rPr>
              <a:t>оқуға</a:t>
            </a:r>
            <a:r>
              <a:rPr lang="ru-RU" sz="1400" b="1" dirty="0" smtClean="0">
                <a:solidFill>
                  <a:srgbClr val="7030A0"/>
                </a:solidFill>
                <a:latin typeface="Times New Roman" panose="02020603050405020304" pitchFamily="18" charset="0"/>
                <a:cs typeface="Times New Roman" panose="02020603050405020304" pitchFamily="18" charset="0"/>
              </a:rPr>
              <a:t> </a:t>
            </a:r>
            <a:r>
              <a:rPr lang="ru-RU" sz="1400" b="1" dirty="0" err="1" smtClean="0">
                <a:solidFill>
                  <a:srgbClr val="7030A0"/>
                </a:solidFill>
                <a:latin typeface="Times New Roman" panose="02020603050405020304" pitchFamily="18" charset="0"/>
                <a:cs typeface="Times New Roman" panose="02020603050405020304" pitchFamily="18" charset="0"/>
              </a:rPr>
              <a:t>ұсынды</a:t>
            </a:r>
            <a:r>
              <a:rPr lang="ru-RU" sz="1400" b="1" dirty="0" smtClean="0">
                <a:solidFill>
                  <a:srgbClr val="7030A0"/>
                </a:solidFill>
                <a:latin typeface="Times New Roman" panose="02020603050405020304" pitchFamily="18" charset="0"/>
                <a:cs typeface="Times New Roman" panose="02020603050405020304" pitchFamily="18" charset="0"/>
              </a:rPr>
              <a:t>.</a:t>
            </a:r>
            <a:endParaRPr lang="ru-RU" sz="14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834974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594"/>
            <a:ext cx="12193057" cy="6858594"/>
          </a:xfrm>
          <a:prstGeom prst="rect">
            <a:avLst/>
          </a:prstGeom>
        </p:spPr>
      </p:pic>
      <p:pic>
        <p:nvPicPr>
          <p:cNvPr id="3" name="Рисунок 2"/>
          <p:cNvPicPr>
            <a:picLocks noChangeAspect="1"/>
          </p:cNvPicPr>
          <p:nvPr/>
        </p:nvPicPr>
        <p:blipFill>
          <a:blip r:embed="rId3"/>
          <a:stretch>
            <a:fillRect/>
          </a:stretch>
        </p:blipFill>
        <p:spPr>
          <a:xfrm>
            <a:off x="989757" y="1270593"/>
            <a:ext cx="3027765" cy="2274005"/>
          </a:xfrm>
          <a:prstGeom prst="rect">
            <a:avLst/>
          </a:prstGeom>
        </p:spPr>
      </p:pic>
      <p:sp>
        <p:nvSpPr>
          <p:cNvPr id="4" name="Прямоугольник 3"/>
          <p:cNvSpPr/>
          <p:nvPr/>
        </p:nvSpPr>
        <p:spPr>
          <a:xfrm>
            <a:off x="372894" y="373538"/>
            <a:ext cx="4208834" cy="523220"/>
          </a:xfrm>
          <a:prstGeom prst="rect">
            <a:avLst/>
          </a:prstGeom>
        </p:spPr>
        <p:txBody>
          <a:bodyPr wrap="square">
            <a:spAutoFit/>
          </a:bodyPr>
          <a:lstStyle/>
          <a:p>
            <a:r>
              <a:rPr lang="ru-RU" sz="1400" b="1" dirty="0" smtClean="0">
                <a:solidFill>
                  <a:srgbClr val="7030A0"/>
                </a:solidFill>
                <a:latin typeface="Times New Roman" panose="02020603050405020304" pitchFamily="18" charset="0"/>
                <a:cs typeface="Times New Roman" panose="02020603050405020304" pitchFamily="18" charset="0"/>
              </a:rPr>
              <a:t>«</a:t>
            </a:r>
            <a:r>
              <a:rPr lang="ru-RU" sz="1400" b="1" dirty="0" err="1" smtClean="0">
                <a:solidFill>
                  <a:srgbClr val="7030A0"/>
                </a:solidFill>
                <a:latin typeface="Times New Roman" panose="02020603050405020304" pitchFamily="18" charset="0"/>
                <a:cs typeface="Times New Roman" panose="02020603050405020304" pitchFamily="18" charset="0"/>
              </a:rPr>
              <a:t>Оқуға</a:t>
            </a:r>
            <a:r>
              <a:rPr lang="ru-RU" sz="1400" b="1" dirty="0" smtClean="0">
                <a:solidFill>
                  <a:srgbClr val="7030A0"/>
                </a:solidFill>
                <a:latin typeface="Times New Roman" panose="02020603050405020304" pitchFamily="18" charset="0"/>
                <a:cs typeface="Times New Roman" panose="02020603050405020304" pitchFamily="18" charset="0"/>
              </a:rPr>
              <a:t> </a:t>
            </a:r>
            <a:r>
              <a:rPr lang="ru-RU" sz="1400" b="1" dirty="0" err="1" smtClean="0">
                <a:solidFill>
                  <a:srgbClr val="7030A0"/>
                </a:solidFill>
                <a:latin typeface="Times New Roman" panose="02020603050405020304" pitchFamily="18" charset="0"/>
                <a:cs typeface="Times New Roman" panose="02020603050405020304" pitchFamily="18" charset="0"/>
              </a:rPr>
              <a:t>құштар</a:t>
            </a:r>
            <a:r>
              <a:rPr lang="ru-RU" sz="1400" b="1" dirty="0" smtClean="0">
                <a:solidFill>
                  <a:srgbClr val="7030A0"/>
                </a:solidFill>
                <a:latin typeface="Times New Roman" panose="02020603050405020304" pitchFamily="18" charset="0"/>
                <a:cs typeface="Times New Roman" panose="02020603050405020304" pitchFamily="18" charset="0"/>
              </a:rPr>
              <a:t> </a:t>
            </a:r>
            <a:r>
              <a:rPr lang="ru-RU" sz="1400" b="1" dirty="0" err="1" smtClean="0">
                <a:solidFill>
                  <a:srgbClr val="7030A0"/>
                </a:solidFill>
                <a:latin typeface="Times New Roman" panose="02020603050405020304" pitchFamily="18" charset="0"/>
                <a:cs typeface="Times New Roman" panose="02020603050405020304" pitchFamily="18" charset="0"/>
              </a:rPr>
              <a:t>мектеп</a:t>
            </a:r>
            <a:r>
              <a:rPr lang="ru-RU" sz="1400" b="1" dirty="0" smtClean="0">
                <a:solidFill>
                  <a:srgbClr val="7030A0"/>
                </a:solidFill>
                <a:latin typeface="Times New Roman" panose="02020603050405020304" pitchFamily="18" charset="0"/>
                <a:cs typeface="Times New Roman" panose="02020603050405020304" pitchFamily="18" charset="0"/>
              </a:rPr>
              <a:t>» </a:t>
            </a:r>
            <a:r>
              <a:rPr lang="ru-RU" sz="1400" b="1" dirty="0" err="1" smtClean="0">
                <a:solidFill>
                  <a:srgbClr val="7030A0"/>
                </a:solidFill>
                <a:latin typeface="Times New Roman" panose="02020603050405020304" pitchFamily="18" charset="0"/>
                <a:cs typeface="Times New Roman" panose="02020603050405020304" pitchFamily="18" charset="0"/>
              </a:rPr>
              <a:t>жобасы</a:t>
            </a:r>
            <a:r>
              <a:rPr lang="ru-RU" sz="1400" b="1" dirty="0" smtClean="0">
                <a:solidFill>
                  <a:srgbClr val="7030A0"/>
                </a:solidFill>
                <a:latin typeface="Times New Roman" panose="02020603050405020304" pitchFamily="18" charset="0"/>
                <a:cs typeface="Times New Roman" panose="02020603050405020304" pitchFamily="18" charset="0"/>
              </a:rPr>
              <a:t> </a:t>
            </a:r>
            <a:r>
              <a:rPr lang="ru-RU" sz="1400" b="1" dirty="0" err="1" smtClean="0">
                <a:solidFill>
                  <a:srgbClr val="7030A0"/>
                </a:solidFill>
                <a:latin typeface="Times New Roman" panose="02020603050405020304" pitchFamily="18" charset="0"/>
                <a:cs typeface="Times New Roman" panose="02020603050405020304" pitchFamily="18" charset="0"/>
              </a:rPr>
              <a:t>аясында</a:t>
            </a:r>
            <a:r>
              <a:rPr lang="ru-RU" sz="1400" b="1" dirty="0" smtClean="0">
                <a:solidFill>
                  <a:srgbClr val="7030A0"/>
                </a:solidFill>
                <a:latin typeface="Times New Roman" panose="02020603050405020304" pitchFamily="18" charset="0"/>
                <a:cs typeface="Times New Roman" panose="02020603050405020304" pitchFamily="18" charset="0"/>
              </a:rPr>
              <a:t>  </a:t>
            </a:r>
          </a:p>
          <a:p>
            <a:r>
              <a:rPr lang="ru-RU" sz="1400" b="1" dirty="0" smtClean="0">
                <a:solidFill>
                  <a:srgbClr val="7030A0"/>
                </a:solidFill>
                <a:latin typeface="Times New Roman" panose="02020603050405020304" pitchFamily="18" charset="0"/>
                <a:cs typeface="Times New Roman" panose="02020603050405020304" pitchFamily="18" charset="0"/>
              </a:rPr>
              <a:t>«</a:t>
            </a:r>
            <a:r>
              <a:rPr lang="ru-RU" sz="1400" b="1" dirty="0" err="1" smtClean="0">
                <a:solidFill>
                  <a:srgbClr val="7030A0"/>
                </a:solidFill>
                <a:latin typeface="Times New Roman" panose="02020603050405020304" pitchFamily="18" charset="0"/>
                <a:cs typeface="Times New Roman" panose="02020603050405020304" pitchFamily="18" charset="0"/>
              </a:rPr>
              <a:t>Оқы</a:t>
            </a:r>
            <a:r>
              <a:rPr lang="ru-RU" sz="1400" b="1" dirty="0" smtClean="0">
                <a:solidFill>
                  <a:srgbClr val="7030A0"/>
                </a:solidFill>
                <a:latin typeface="Times New Roman" panose="02020603050405020304" pitchFamily="18" charset="0"/>
                <a:cs typeface="Times New Roman" panose="02020603050405020304" pitchFamily="18" charset="0"/>
              </a:rPr>
              <a:t> да </a:t>
            </a:r>
            <a:r>
              <a:rPr lang="ru-RU" sz="1400" b="1" dirty="0" err="1" smtClean="0">
                <a:solidFill>
                  <a:srgbClr val="7030A0"/>
                </a:solidFill>
                <a:latin typeface="Times New Roman" panose="02020603050405020304" pitchFamily="18" charset="0"/>
                <a:cs typeface="Times New Roman" panose="02020603050405020304" pitchFamily="18" charset="0"/>
              </a:rPr>
              <a:t>досыңа</a:t>
            </a:r>
            <a:r>
              <a:rPr lang="ru-RU" sz="1400" b="1" dirty="0" smtClean="0">
                <a:solidFill>
                  <a:srgbClr val="7030A0"/>
                </a:solidFill>
                <a:latin typeface="Times New Roman" panose="02020603050405020304" pitchFamily="18" charset="0"/>
                <a:cs typeface="Times New Roman" panose="02020603050405020304" pitchFamily="18" charset="0"/>
              </a:rPr>
              <a:t> </a:t>
            </a:r>
            <a:r>
              <a:rPr lang="ru-RU" sz="1400" b="1" dirty="0" err="1" smtClean="0">
                <a:solidFill>
                  <a:srgbClr val="7030A0"/>
                </a:solidFill>
                <a:latin typeface="Times New Roman" panose="02020603050405020304" pitchFamily="18" charset="0"/>
                <a:cs typeface="Times New Roman" panose="02020603050405020304" pitchFamily="18" charset="0"/>
              </a:rPr>
              <a:t>қалдыр</a:t>
            </a:r>
            <a:r>
              <a:rPr lang="ru-RU" sz="1400" b="1" dirty="0" smtClean="0">
                <a:solidFill>
                  <a:srgbClr val="7030A0"/>
                </a:solidFill>
                <a:latin typeface="Times New Roman" panose="02020603050405020304" pitchFamily="18" charset="0"/>
                <a:cs typeface="Times New Roman" panose="02020603050405020304" pitchFamily="18" charset="0"/>
              </a:rPr>
              <a:t>» акция </a:t>
            </a:r>
            <a:r>
              <a:rPr lang="ru-RU" sz="1400" b="1" dirty="0" err="1" smtClean="0">
                <a:solidFill>
                  <a:srgbClr val="7030A0"/>
                </a:solidFill>
                <a:latin typeface="Times New Roman" panose="02020603050405020304" pitchFamily="18" charset="0"/>
                <a:cs typeface="Times New Roman" panose="02020603050405020304" pitchFamily="18" charset="0"/>
              </a:rPr>
              <a:t>өткізілді</a:t>
            </a:r>
            <a:r>
              <a:rPr lang="ru-RU" sz="1400" b="1" dirty="0" smtClean="0">
                <a:solidFill>
                  <a:srgbClr val="7030A0"/>
                </a:solidFill>
                <a:latin typeface="Times New Roman" panose="02020603050405020304" pitchFamily="18" charset="0"/>
                <a:cs typeface="Times New Roman" panose="02020603050405020304" pitchFamily="18" charset="0"/>
              </a:rPr>
              <a:t>. </a:t>
            </a:r>
            <a:endParaRPr lang="ru-RU" sz="1400" b="1" dirty="0">
              <a:solidFill>
                <a:srgbClr val="7030A0"/>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4"/>
          <a:stretch>
            <a:fillRect/>
          </a:stretch>
        </p:blipFill>
        <p:spPr>
          <a:xfrm>
            <a:off x="5296121" y="1124276"/>
            <a:ext cx="3084843" cy="2420322"/>
          </a:xfrm>
          <a:prstGeom prst="rect">
            <a:avLst/>
          </a:prstGeom>
        </p:spPr>
      </p:pic>
      <p:sp>
        <p:nvSpPr>
          <p:cNvPr id="6" name="Прямоугольник 5"/>
          <p:cNvSpPr/>
          <p:nvPr/>
        </p:nvSpPr>
        <p:spPr>
          <a:xfrm>
            <a:off x="6838543" y="434928"/>
            <a:ext cx="5116750" cy="523220"/>
          </a:xfrm>
          <a:prstGeom prst="rect">
            <a:avLst/>
          </a:prstGeom>
        </p:spPr>
        <p:txBody>
          <a:bodyPr wrap="square">
            <a:spAutoFit/>
          </a:bodyPr>
          <a:lstStyle/>
          <a:p>
            <a:r>
              <a:rPr lang="ru-RU" sz="1400" dirty="0" smtClean="0">
                <a:solidFill>
                  <a:srgbClr val="7030A0"/>
                </a:solidFill>
                <a:latin typeface="Times New Roman" panose="02020603050405020304" pitchFamily="18" charset="0"/>
                <a:cs typeface="Times New Roman" panose="02020603050405020304" pitchFamily="18" charset="0"/>
              </a:rPr>
              <a:t>«</a:t>
            </a:r>
            <a:r>
              <a:rPr lang="ru-RU" sz="1400" dirty="0" err="1" smtClean="0">
                <a:solidFill>
                  <a:srgbClr val="7030A0"/>
                </a:solidFill>
                <a:latin typeface="Times New Roman" panose="02020603050405020304" pitchFamily="18" charset="0"/>
                <a:cs typeface="Times New Roman" panose="02020603050405020304" pitchFamily="18" charset="0"/>
              </a:rPr>
              <a:t>Оқуға</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құштар</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мектеп</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аясында</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Ахмет</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Байтұрсыновқа</a:t>
            </a:r>
            <a:r>
              <a:rPr lang="ru-RU" sz="1400" dirty="0" smtClean="0">
                <a:solidFill>
                  <a:srgbClr val="7030A0"/>
                </a:solidFill>
                <a:latin typeface="Times New Roman" panose="02020603050405020304" pitchFamily="18" charset="0"/>
                <a:cs typeface="Times New Roman" panose="02020603050405020304" pitchFamily="18" charset="0"/>
              </a:rPr>
              <a:t> – 150 </a:t>
            </a:r>
            <a:r>
              <a:rPr lang="ru-RU" sz="1400" dirty="0" err="1" smtClean="0">
                <a:solidFill>
                  <a:srgbClr val="7030A0"/>
                </a:solidFill>
                <a:latin typeface="Times New Roman" panose="02020603050405020304" pitchFamily="18" charset="0"/>
                <a:cs typeface="Times New Roman" panose="02020603050405020304" pitchFamily="18" charset="0"/>
              </a:rPr>
              <a:t>жыл</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кітап</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көрмесі</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ұйымдастырылды</a:t>
            </a:r>
            <a:r>
              <a:rPr lang="ru-RU" sz="1400" dirty="0" smtClean="0">
                <a:solidFill>
                  <a:srgbClr val="7030A0"/>
                </a:solidFill>
                <a:latin typeface="Times New Roman" panose="02020603050405020304" pitchFamily="18" charset="0"/>
                <a:cs typeface="Times New Roman" panose="02020603050405020304" pitchFamily="18" charset="0"/>
              </a:rPr>
              <a:t>.</a:t>
            </a:r>
            <a:endParaRPr lang="ru-RU" sz="1400" dirty="0">
              <a:solidFill>
                <a:srgbClr val="7030A0"/>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5"/>
          <a:stretch>
            <a:fillRect/>
          </a:stretch>
        </p:blipFill>
        <p:spPr>
          <a:xfrm>
            <a:off x="8066744" y="3544598"/>
            <a:ext cx="3334801" cy="2389839"/>
          </a:xfrm>
          <a:prstGeom prst="rect">
            <a:avLst/>
          </a:prstGeom>
        </p:spPr>
      </p:pic>
    </p:spTree>
    <p:extLst>
      <p:ext uri="{BB962C8B-B14F-4D97-AF65-F5344CB8AC3E}">
        <p14:creationId xmlns:p14="http://schemas.microsoft.com/office/powerpoint/2010/main" xmlns="" val="740424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389108"/>
            <a:ext cx="12192000" cy="6858000"/>
          </a:xfrm>
          <a:prstGeom prst="rect">
            <a:avLst/>
          </a:prstGeom>
        </p:spPr>
      </p:pic>
      <p:pic>
        <p:nvPicPr>
          <p:cNvPr id="3" name="Рисунок 2"/>
          <p:cNvPicPr>
            <a:picLocks noChangeAspect="1"/>
          </p:cNvPicPr>
          <p:nvPr/>
        </p:nvPicPr>
        <p:blipFill>
          <a:blip r:embed="rId3"/>
          <a:stretch>
            <a:fillRect/>
          </a:stretch>
        </p:blipFill>
        <p:spPr>
          <a:xfrm>
            <a:off x="1029433" y="1555657"/>
            <a:ext cx="3304318" cy="2773920"/>
          </a:xfrm>
          <a:prstGeom prst="rect">
            <a:avLst/>
          </a:prstGeom>
        </p:spPr>
      </p:pic>
      <p:pic>
        <p:nvPicPr>
          <p:cNvPr id="4" name="Рисунок 3"/>
          <p:cNvPicPr>
            <a:picLocks noChangeAspect="1"/>
          </p:cNvPicPr>
          <p:nvPr/>
        </p:nvPicPr>
        <p:blipFill>
          <a:blip r:embed="rId4"/>
          <a:stretch>
            <a:fillRect/>
          </a:stretch>
        </p:blipFill>
        <p:spPr>
          <a:xfrm>
            <a:off x="5765055" y="1820185"/>
            <a:ext cx="3249450" cy="2731245"/>
          </a:xfrm>
          <a:prstGeom prst="rect">
            <a:avLst/>
          </a:prstGeom>
        </p:spPr>
      </p:pic>
      <p:sp>
        <p:nvSpPr>
          <p:cNvPr id="5" name="Прямоугольник 4"/>
          <p:cNvSpPr/>
          <p:nvPr/>
        </p:nvSpPr>
        <p:spPr>
          <a:xfrm>
            <a:off x="3894307" y="5108633"/>
            <a:ext cx="6096000" cy="646331"/>
          </a:xfrm>
          <a:prstGeom prst="rect">
            <a:avLst/>
          </a:prstGeom>
        </p:spPr>
        <p:txBody>
          <a:bodyPr>
            <a:spAutoFit/>
          </a:bodyPr>
          <a:lstStyle/>
          <a:p>
            <a:r>
              <a:rPr lang="ru-RU" dirty="0">
                <a:solidFill>
                  <a:srgbClr val="FF0000"/>
                </a:solidFill>
              </a:rPr>
              <a:t>5 </a:t>
            </a:r>
            <a:r>
              <a:rPr lang="ru-RU" dirty="0" err="1">
                <a:solidFill>
                  <a:srgbClr val="FF0000"/>
                </a:solidFill>
              </a:rPr>
              <a:t>сынып</a:t>
            </a:r>
            <a:r>
              <a:rPr lang="ru-RU" dirty="0">
                <a:solidFill>
                  <a:srgbClr val="FF0000"/>
                </a:solidFill>
              </a:rPr>
              <a:t> </a:t>
            </a:r>
            <a:r>
              <a:rPr lang="ru-RU" dirty="0" err="1">
                <a:solidFill>
                  <a:srgbClr val="FF0000"/>
                </a:solidFill>
              </a:rPr>
              <a:t>оқушысы</a:t>
            </a:r>
            <a:r>
              <a:rPr lang="ru-RU" dirty="0">
                <a:solidFill>
                  <a:srgbClr val="FF0000"/>
                </a:solidFill>
              </a:rPr>
              <a:t> Марат </a:t>
            </a:r>
            <a:r>
              <a:rPr lang="ru-RU" dirty="0" err="1">
                <a:solidFill>
                  <a:srgbClr val="FF0000"/>
                </a:solidFill>
              </a:rPr>
              <a:t>Әділ</a:t>
            </a:r>
            <a:r>
              <a:rPr lang="ru-RU" dirty="0">
                <a:solidFill>
                  <a:srgbClr val="FF0000"/>
                </a:solidFill>
              </a:rPr>
              <a:t> Жамбыл </a:t>
            </a:r>
            <a:r>
              <a:rPr lang="ru-RU" dirty="0" err="1">
                <a:solidFill>
                  <a:srgbClr val="FF0000"/>
                </a:solidFill>
              </a:rPr>
              <a:t>өленің</a:t>
            </a:r>
            <a:r>
              <a:rPr lang="ru-RU" dirty="0">
                <a:solidFill>
                  <a:srgbClr val="FF0000"/>
                </a:solidFill>
              </a:rPr>
              <a:t> </a:t>
            </a:r>
            <a:r>
              <a:rPr lang="ru-RU" dirty="0" err="1">
                <a:solidFill>
                  <a:srgbClr val="FF0000"/>
                </a:solidFill>
              </a:rPr>
              <a:t>оқуда</a:t>
            </a:r>
            <a:r>
              <a:rPr lang="ru-RU" dirty="0">
                <a:solidFill>
                  <a:srgbClr val="FF0000"/>
                </a:solidFill>
              </a:rPr>
              <a:t>. Жамбыл </a:t>
            </a:r>
            <a:r>
              <a:rPr lang="ru-RU" dirty="0" err="1">
                <a:solidFill>
                  <a:srgbClr val="FF0000"/>
                </a:solidFill>
              </a:rPr>
              <a:t>Жабаев</a:t>
            </a:r>
            <a:r>
              <a:rPr lang="ru-RU" dirty="0">
                <a:solidFill>
                  <a:srgbClr val="FF0000"/>
                </a:solidFill>
              </a:rPr>
              <a:t> – 175 </a:t>
            </a:r>
            <a:r>
              <a:rPr lang="ru-RU" dirty="0" err="1">
                <a:solidFill>
                  <a:srgbClr val="FF0000"/>
                </a:solidFill>
              </a:rPr>
              <a:t>жаста</a:t>
            </a:r>
            <a:r>
              <a:rPr lang="ru-RU" dirty="0">
                <a:solidFill>
                  <a:srgbClr val="FF0000"/>
                </a:solidFill>
              </a:rPr>
              <a:t>.</a:t>
            </a:r>
          </a:p>
        </p:txBody>
      </p:sp>
    </p:spTree>
    <p:extLst>
      <p:ext uri="{BB962C8B-B14F-4D97-AF65-F5344CB8AC3E}">
        <p14:creationId xmlns:p14="http://schemas.microsoft.com/office/powerpoint/2010/main" xmlns="" val="342735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2000" cy="6858000"/>
          </a:xfrm>
          <a:prstGeom prst="rect">
            <a:avLst/>
          </a:prstGeom>
        </p:spPr>
      </p:pic>
      <p:pic>
        <p:nvPicPr>
          <p:cNvPr id="2" name="Рисунок 1"/>
          <p:cNvPicPr>
            <a:picLocks noChangeAspect="1"/>
          </p:cNvPicPr>
          <p:nvPr/>
        </p:nvPicPr>
        <p:blipFill>
          <a:blip r:embed="rId3"/>
          <a:stretch>
            <a:fillRect/>
          </a:stretch>
        </p:blipFill>
        <p:spPr>
          <a:xfrm>
            <a:off x="1059849" y="1571268"/>
            <a:ext cx="3151905" cy="2536156"/>
          </a:xfrm>
          <a:prstGeom prst="rect">
            <a:avLst/>
          </a:prstGeom>
        </p:spPr>
      </p:pic>
      <p:sp>
        <p:nvSpPr>
          <p:cNvPr id="3" name="Прямоугольник 2"/>
          <p:cNvSpPr/>
          <p:nvPr/>
        </p:nvSpPr>
        <p:spPr>
          <a:xfrm>
            <a:off x="1214918" y="987517"/>
            <a:ext cx="2855525" cy="369332"/>
          </a:xfrm>
          <a:prstGeom prst="rect">
            <a:avLst/>
          </a:prstGeom>
        </p:spPr>
        <p:txBody>
          <a:bodyPr wrap="none">
            <a:spAutoFit/>
          </a:bodyPr>
          <a:lstStyle/>
          <a:p>
            <a:r>
              <a:rPr lang="ru-RU" dirty="0"/>
              <a:t>1 </a:t>
            </a:r>
            <a:r>
              <a:rPr lang="ru-RU" dirty="0" err="1"/>
              <a:t>наурыз</a:t>
            </a:r>
            <a:r>
              <a:rPr lang="ru-RU" dirty="0"/>
              <a:t> – </a:t>
            </a:r>
            <a:r>
              <a:rPr lang="ru-RU" dirty="0" err="1"/>
              <a:t>Алғыс</a:t>
            </a:r>
            <a:r>
              <a:rPr lang="ru-RU" dirty="0"/>
              <a:t> </a:t>
            </a:r>
            <a:r>
              <a:rPr lang="ru-RU" dirty="0" err="1"/>
              <a:t>айту</a:t>
            </a:r>
            <a:r>
              <a:rPr lang="ru-RU" dirty="0"/>
              <a:t> </a:t>
            </a:r>
            <a:r>
              <a:rPr lang="ru-RU" dirty="0" err="1"/>
              <a:t>күні</a:t>
            </a:r>
            <a:r>
              <a:rPr lang="ru-RU" dirty="0"/>
              <a:t>.</a:t>
            </a:r>
          </a:p>
        </p:txBody>
      </p:sp>
      <p:pic>
        <p:nvPicPr>
          <p:cNvPr id="5" name="Рисунок 4"/>
          <p:cNvPicPr>
            <a:picLocks noChangeAspect="1"/>
          </p:cNvPicPr>
          <p:nvPr/>
        </p:nvPicPr>
        <p:blipFill>
          <a:blip r:embed="rId4"/>
          <a:stretch>
            <a:fillRect/>
          </a:stretch>
        </p:blipFill>
        <p:spPr>
          <a:xfrm>
            <a:off x="4945960" y="3720830"/>
            <a:ext cx="3231160" cy="2267909"/>
          </a:xfrm>
          <a:prstGeom prst="rect">
            <a:avLst/>
          </a:prstGeom>
        </p:spPr>
      </p:pic>
      <p:pic>
        <p:nvPicPr>
          <p:cNvPr id="6" name="Рисунок 5"/>
          <p:cNvPicPr>
            <a:picLocks noChangeAspect="1"/>
          </p:cNvPicPr>
          <p:nvPr/>
        </p:nvPicPr>
        <p:blipFill>
          <a:blip r:embed="rId5"/>
          <a:stretch>
            <a:fillRect/>
          </a:stretch>
        </p:blipFill>
        <p:spPr>
          <a:xfrm>
            <a:off x="7812956" y="1699325"/>
            <a:ext cx="3164098" cy="2304488"/>
          </a:xfrm>
          <a:prstGeom prst="rect">
            <a:avLst/>
          </a:prstGeom>
        </p:spPr>
      </p:pic>
      <p:sp>
        <p:nvSpPr>
          <p:cNvPr id="7" name="Прямоугольник 6"/>
          <p:cNvSpPr/>
          <p:nvPr/>
        </p:nvSpPr>
        <p:spPr>
          <a:xfrm>
            <a:off x="5725780" y="890919"/>
            <a:ext cx="4810883" cy="646331"/>
          </a:xfrm>
          <a:prstGeom prst="rect">
            <a:avLst/>
          </a:prstGeom>
        </p:spPr>
        <p:txBody>
          <a:bodyPr wrap="square">
            <a:spAutoFit/>
          </a:bodyPr>
          <a:lstStyle/>
          <a:p>
            <a:r>
              <a:rPr lang="ru-RU" dirty="0" err="1"/>
              <a:t>Жыр</a:t>
            </a:r>
            <a:r>
              <a:rPr lang="ru-RU" dirty="0"/>
              <a:t> </a:t>
            </a:r>
            <a:r>
              <a:rPr lang="ru-RU" dirty="0" err="1"/>
              <a:t>алыбы</a:t>
            </a:r>
            <a:r>
              <a:rPr lang="ru-RU" dirty="0"/>
              <a:t> Жамбыл </a:t>
            </a:r>
            <a:r>
              <a:rPr lang="ru-RU" dirty="0" err="1"/>
              <a:t>Жабаев</a:t>
            </a:r>
            <a:r>
              <a:rPr lang="ru-RU" dirty="0"/>
              <a:t> 175 </a:t>
            </a:r>
            <a:r>
              <a:rPr lang="ru-RU" dirty="0" err="1"/>
              <a:t>жасқа</a:t>
            </a:r>
            <a:r>
              <a:rPr lang="ru-RU" dirty="0"/>
              <a:t> </a:t>
            </a:r>
            <a:r>
              <a:rPr lang="ru-RU" dirty="0" err="1"/>
              <a:t>толды</a:t>
            </a:r>
            <a:r>
              <a:rPr lang="ru-RU" dirty="0"/>
              <a:t>. </a:t>
            </a:r>
            <a:endParaRPr lang="ru-RU" dirty="0" smtClean="0"/>
          </a:p>
          <a:p>
            <a:r>
              <a:rPr lang="ru-RU" dirty="0" err="1" smtClean="0"/>
              <a:t>Әдеби</a:t>
            </a:r>
            <a:r>
              <a:rPr lang="ru-RU" dirty="0" smtClean="0"/>
              <a:t> </a:t>
            </a:r>
            <a:r>
              <a:rPr lang="ru-RU" dirty="0" err="1"/>
              <a:t>ақпарат</a:t>
            </a:r>
            <a:r>
              <a:rPr lang="ru-RU" dirty="0"/>
              <a:t>.</a:t>
            </a:r>
          </a:p>
        </p:txBody>
      </p:sp>
    </p:spTree>
    <p:extLst>
      <p:ext uri="{BB962C8B-B14F-4D97-AF65-F5344CB8AC3E}">
        <p14:creationId xmlns:p14="http://schemas.microsoft.com/office/powerpoint/2010/main" xmlns="" val="705030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
        <p:nvSpPr>
          <p:cNvPr id="5121" name="Rectangle 1"/>
          <p:cNvSpPr>
            <a:spLocks noChangeArrowheads="1"/>
          </p:cNvSpPr>
          <p:nvPr/>
        </p:nvSpPr>
        <p:spPr bwMode="auto">
          <a:xfrm>
            <a:off x="1785258" y="653142"/>
            <a:ext cx="9303656"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Мектепшілік </a:t>
            </a:r>
            <a:r>
              <a:rPr kumimoji="0" lang="kk-KZ" sz="1400" b="0" i="0" u="none" strike="noStrike" cap="none" normalizeH="0" baseline="0" dirty="0" smtClean="0">
                <a:ln>
                  <a:noFill/>
                </a:ln>
                <a:solidFill>
                  <a:srgbClr val="FF0000"/>
                </a:solidFill>
                <a:effectLst/>
                <a:latin typeface="Calibri"/>
                <a:ea typeface="Times New Roman" pitchFamily="18" charset="0"/>
                <a:cs typeface="Times New Roman" pitchFamily="18" charset="0"/>
              </a:rPr>
              <a:t>«</a:t>
            </a:r>
            <a:r>
              <a:rPr kumimoji="0" lang="kk-KZ" sz="1400" b="0"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Өзін- өзі тану</a:t>
            </a:r>
            <a:r>
              <a:rPr kumimoji="0" lang="kk-KZ" sz="1400" b="0" i="0" u="none" strike="noStrike" cap="none" normalizeH="0" baseline="0" dirty="0" smtClean="0">
                <a:ln>
                  <a:noFill/>
                </a:ln>
                <a:solidFill>
                  <a:srgbClr val="FF0000"/>
                </a:solidFill>
                <a:effectLst/>
                <a:latin typeface="Calibri"/>
                <a:ea typeface="Times New Roman" pitchFamily="18" charset="0"/>
                <a:cs typeface="Times New Roman" pitchFamily="18" charset="0"/>
              </a:rPr>
              <a:t>»</a:t>
            </a:r>
            <a:r>
              <a:rPr kumimoji="0" lang="kk-KZ" sz="1400" b="0"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пәні апталығы аясында 02.02 күні  </a:t>
            </a:r>
            <a:r>
              <a:rPr kumimoji="0" lang="kk-KZ" sz="1400" b="0" i="0" u="none" strike="noStrike" cap="none" normalizeH="0" baseline="0" dirty="0" smtClean="0">
                <a:ln>
                  <a:noFill/>
                </a:ln>
                <a:solidFill>
                  <a:srgbClr val="FF0000"/>
                </a:solidFill>
                <a:effectLst/>
                <a:latin typeface="Calibri"/>
                <a:ea typeface="Times New Roman" pitchFamily="18" charset="0"/>
                <a:cs typeface="Times New Roman" pitchFamily="18" charset="0"/>
              </a:rPr>
              <a:t>«</a:t>
            </a:r>
            <a:r>
              <a:rPr kumimoji="0" lang="kk-KZ" sz="1400" b="0"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Ана өмірдің шуағы</a:t>
            </a:r>
            <a:r>
              <a:rPr kumimoji="0" lang="kk-KZ" sz="1400" b="0" i="0" u="none" strike="noStrike" cap="none" normalizeH="0" baseline="0" dirty="0" smtClean="0">
                <a:ln>
                  <a:noFill/>
                </a:ln>
                <a:solidFill>
                  <a:srgbClr val="FF0000"/>
                </a:solidFill>
                <a:effectLst/>
                <a:latin typeface="Calibri"/>
                <a:ea typeface="Times New Roman" pitchFamily="18" charset="0"/>
                <a:cs typeface="Times New Roman" pitchFamily="18" charset="0"/>
              </a:rPr>
              <a:t>»</a:t>
            </a:r>
            <a:r>
              <a:rPr kumimoji="0" lang="kk-KZ" sz="1400" b="0"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 тақырыбында кітап көрмесі ұйымдастырылды. Қоғам қайраткері Сара Алпысқызының </a:t>
            </a:r>
            <a:r>
              <a:rPr kumimoji="0" lang="kk-KZ" sz="1400" b="0" i="0" u="none" strike="noStrike" cap="none" normalizeH="0" baseline="0" dirty="0" smtClean="0">
                <a:ln>
                  <a:noFill/>
                </a:ln>
                <a:solidFill>
                  <a:srgbClr val="FF0000"/>
                </a:solidFill>
                <a:effectLst/>
                <a:latin typeface="Calibri"/>
                <a:ea typeface="Times New Roman" pitchFamily="18" charset="0"/>
                <a:cs typeface="Times New Roman" pitchFamily="18" charset="0"/>
              </a:rPr>
              <a:t>«</a:t>
            </a:r>
            <a:r>
              <a:rPr kumimoji="0" lang="kk-KZ" sz="1400" b="0"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Во имя жизни</a:t>
            </a:r>
            <a:r>
              <a:rPr kumimoji="0" lang="kk-KZ" sz="1400" b="0" i="0" u="none" strike="noStrike" cap="none" normalizeH="0" baseline="0" dirty="0" smtClean="0">
                <a:ln>
                  <a:noFill/>
                </a:ln>
                <a:solidFill>
                  <a:srgbClr val="FF0000"/>
                </a:solidFill>
                <a:effectLst/>
                <a:latin typeface="Calibri"/>
                <a:ea typeface="Times New Roman" pitchFamily="18" charset="0"/>
                <a:cs typeface="Times New Roman" pitchFamily="18" charset="0"/>
              </a:rPr>
              <a:t>»</a:t>
            </a:r>
            <a:r>
              <a:rPr kumimoji="0" lang="kk-KZ" sz="1400" b="0"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kumimoji="0" lang="kk-KZ" sz="1400" b="0" i="0" u="none" strike="noStrike" cap="none" normalizeH="0" baseline="0" dirty="0" smtClean="0">
                <a:ln>
                  <a:noFill/>
                </a:ln>
                <a:solidFill>
                  <a:srgbClr val="FF0000"/>
                </a:solidFill>
                <a:effectLst/>
                <a:latin typeface="Calibri"/>
                <a:ea typeface="Times New Roman" pitchFamily="18" charset="0"/>
                <a:cs typeface="Times New Roman" pitchFamily="18" charset="0"/>
              </a:rPr>
              <a:t>«</a:t>
            </a:r>
            <a:r>
              <a:rPr kumimoji="0" lang="kk-KZ" sz="1400" b="0"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Путь к себе</a:t>
            </a:r>
            <a:r>
              <a:rPr kumimoji="0" lang="kk-KZ" sz="1400" b="0" i="0" u="none" strike="noStrike" cap="none" normalizeH="0" baseline="0" dirty="0" smtClean="0">
                <a:ln>
                  <a:noFill/>
                </a:ln>
                <a:solidFill>
                  <a:srgbClr val="FF0000"/>
                </a:solidFill>
                <a:effectLst/>
                <a:latin typeface="Calibri"/>
                <a:ea typeface="Times New Roman" pitchFamily="18" charset="0"/>
                <a:cs typeface="Times New Roman" pitchFamily="18" charset="0"/>
              </a:rPr>
              <a:t>»</a:t>
            </a:r>
            <a:r>
              <a:rPr kumimoji="0" lang="kk-KZ" sz="1400" b="0"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кітаптары туралы ақпарат берілді. Көрмеге 5-6 сынып оқушылары қатысты.</a:t>
            </a:r>
            <a:endParaRPr kumimoji="0" lang="kk-KZ" sz="1800" b="0" i="0" u="none" strike="noStrike" cap="none" normalizeH="0" baseline="0" dirty="0" smtClean="0">
              <a:ln>
                <a:noFill/>
              </a:ln>
              <a:solidFill>
                <a:srgbClr val="FF0000"/>
              </a:solidFill>
              <a:effectLst/>
              <a:latin typeface="Arial" pitchFamily="34" charset="0"/>
              <a:cs typeface="Arial" pitchFamily="34" charset="0"/>
            </a:endParaRPr>
          </a:p>
        </p:txBody>
      </p:sp>
      <p:pic>
        <p:nvPicPr>
          <p:cNvPr id="4" name="Рисунок 3" descr="C:\Users\HP\Downloads\IMG_20220202_163440_105.jpg"/>
          <p:cNvPicPr/>
          <p:nvPr/>
        </p:nvPicPr>
        <p:blipFill>
          <a:blip r:embed="rId3" cstate="print"/>
          <a:srcRect/>
          <a:stretch>
            <a:fillRect/>
          </a:stretch>
        </p:blipFill>
        <p:spPr bwMode="auto">
          <a:xfrm>
            <a:off x="3031217" y="1843314"/>
            <a:ext cx="5546725" cy="3744686"/>
          </a:xfrm>
          <a:prstGeom prst="rect">
            <a:avLst/>
          </a:prstGeom>
          <a:noFill/>
          <a:ln w="9525">
            <a:noFill/>
            <a:miter lim="800000"/>
            <a:headEnd/>
            <a:tailEnd/>
          </a:ln>
        </p:spPr>
      </p:pic>
    </p:spTree>
    <p:extLst>
      <p:ext uri="{BB962C8B-B14F-4D97-AF65-F5344CB8AC3E}">
        <p14:creationId xmlns:p14="http://schemas.microsoft.com/office/powerpoint/2010/main" xmlns="" val="777396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
        <p:nvSpPr>
          <p:cNvPr id="4097" name="Rectangle 1"/>
          <p:cNvSpPr>
            <a:spLocks noChangeArrowheads="1"/>
          </p:cNvSpPr>
          <p:nvPr/>
        </p:nvSpPr>
        <p:spPr bwMode="auto">
          <a:xfrm>
            <a:off x="1843315" y="551543"/>
            <a:ext cx="8752114"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sz="1600"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sz="1600"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Оқуға құштар мектеп</a:t>
            </a:r>
            <a:r>
              <a:rPr kumimoji="0" lang="kk-KZ" sz="1600"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sz="1600"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 жобасы аясында </a:t>
            </a:r>
            <a:r>
              <a:rPr kumimoji="0" lang="kk-KZ" sz="1600"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sz="1600"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Зар заман ақындары</a:t>
            </a:r>
            <a:r>
              <a:rPr kumimoji="0" lang="kk-KZ" sz="1600"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sz="1600"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 тақырыбында . сынып оқушыларымен зияткерлік сайыс өткізілді. Мақсаты; Оқушыларды зар заман ақындары туралы білімдерін жетілдіру, мақсатқа жету, тұлға ретінде қалыптастыру. Сынып оқушылары 3 топқа бөлініп ақындардың өмірбаянына, шығармаларына, еңбектері туралы айтылып өтті.</a:t>
            </a:r>
            <a:endParaRPr kumimoji="0" lang="kk-KZ" sz="1600" b="0" i="0" u="none" strike="noStrike" cap="none" normalizeH="0" baseline="0" dirty="0" smtClean="0">
              <a:ln>
                <a:noFill/>
              </a:ln>
              <a:solidFill>
                <a:srgbClr val="C00000"/>
              </a:solidFill>
              <a:effectLst/>
              <a:latin typeface="Arial" pitchFamily="34" charset="0"/>
              <a:cs typeface="Arial" pitchFamily="34" charset="0"/>
            </a:endParaRPr>
          </a:p>
        </p:txBody>
      </p:sp>
      <p:pic>
        <p:nvPicPr>
          <p:cNvPr id="4" name="Рисунок 3" descr="C:\Users\HP\AppData\Local\Temp\Rar$DIa41064.25159\20220202_110553.jpg"/>
          <p:cNvPicPr/>
          <p:nvPr/>
        </p:nvPicPr>
        <p:blipFill>
          <a:blip r:embed="rId3" cstate="print"/>
          <a:srcRect/>
          <a:stretch>
            <a:fillRect/>
          </a:stretch>
        </p:blipFill>
        <p:spPr bwMode="auto">
          <a:xfrm>
            <a:off x="2264229" y="2338613"/>
            <a:ext cx="3236685" cy="2712357"/>
          </a:xfrm>
          <a:prstGeom prst="rect">
            <a:avLst/>
          </a:prstGeom>
          <a:noFill/>
          <a:ln w="9525">
            <a:noFill/>
            <a:miter lim="800000"/>
            <a:headEnd/>
            <a:tailEnd/>
          </a:ln>
        </p:spPr>
      </p:pic>
      <p:pic>
        <p:nvPicPr>
          <p:cNvPr id="5" name="Рисунок 4" descr="C:\Users\HP\AppData\Local\Temp\Rar$DIa41064.18284\20220202_105715.jpg"/>
          <p:cNvPicPr/>
          <p:nvPr/>
        </p:nvPicPr>
        <p:blipFill>
          <a:blip r:embed="rId4" cstate="print"/>
          <a:srcRect/>
          <a:stretch>
            <a:fillRect/>
          </a:stretch>
        </p:blipFill>
        <p:spPr bwMode="auto">
          <a:xfrm>
            <a:off x="6502400" y="2411186"/>
            <a:ext cx="3599543" cy="2668814"/>
          </a:xfrm>
          <a:prstGeom prst="rect">
            <a:avLst/>
          </a:prstGeom>
          <a:noFill/>
          <a:ln w="9525">
            <a:noFill/>
            <a:miter lim="800000"/>
            <a:headEnd/>
            <a:tailEnd/>
          </a:ln>
        </p:spPr>
      </p:pic>
    </p:spTree>
    <p:extLst>
      <p:ext uri="{BB962C8B-B14F-4D97-AF65-F5344CB8AC3E}">
        <p14:creationId xmlns:p14="http://schemas.microsoft.com/office/powerpoint/2010/main" xmlns="" val="2791483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
        <p:nvSpPr>
          <p:cNvPr id="3073" name="Rectangle 1"/>
          <p:cNvSpPr>
            <a:spLocks noChangeArrowheads="1"/>
          </p:cNvSpPr>
          <p:nvPr/>
        </p:nvSpPr>
        <p:spPr bwMode="auto">
          <a:xfrm>
            <a:off x="2335236" y="703385"/>
            <a:ext cx="8328075"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600"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sz="1600"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Оқуға құштар мектеп </a:t>
            </a:r>
            <a:r>
              <a:rPr kumimoji="0" lang="kk-KZ" sz="1600"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sz="1600"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 жобасы аясында 4 сынып оқушыларымен үзілісте ертегілер оқыды.  26.01.22ж.</a:t>
            </a:r>
            <a:endParaRPr kumimoji="0" lang="ru-RU" sz="1600" b="0" i="0" u="none" strike="noStrike" cap="none" normalizeH="0" baseline="0" dirty="0" smtClean="0">
              <a:ln>
                <a:noFill/>
              </a:ln>
              <a:solidFill>
                <a:srgbClr val="C0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600"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Мақсаты: Оқушыларды кітап оқуға баулу.</a:t>
            </a:r>
            <a:endParaRPr kumimoji="0" lang="kk-KZ" sz="1600" b="0" i="0" u="none" strike="noStrike" cap="none" normalizeH="0" baseline="0" dirty="0" smtClean="0">
              <a:ln>
                <a:noFill/>
              </a:ln>
              <a:solidFill>
                <a:srgbClr val="C00000"/>
              </a:solidFill>
              <a:effectLst/>
              <a:latin typeface="Arial" pitchFamily="34" charset="0"/>
              <a:cs typeface="Arial" pitchFamily="34" charset="0"/>
            </a:endParaRPr>
          </a:p>
        </p:txBody>
      </p:sp>
      <p:pic>
        <p:nvPicPr>
          <p:cNvPr id="4" name="Рисунок 3" descr="C:\Users\HP\AppData\Local\Temp\Rar$DIa42452.872\Screenshot_20220203-161021_Instagram.jpg"/>
          <p:cNvPicPr/>
          <p:nvPr/>
        </p:nvPicPr>
        <p:blipFill>
          <a:blip r:embed="rId3" cstate="print"/>
          <a:srcRect t="22367" r="1229" b="39736"/>
          <a:stretch>
            <a:fillRect/>
          </a:stretch>
        </p:blipFill>
        <p:spPr bwMode="auto">
          <a:xfrm>
            <a:off x="6812938" y="1983545"/>
            <a:ext cx="3540884" cy="3123027"/>
          </a:xfrm>
          <a:prstGeom prst="rect">
            <a:avLst/>
          </a:prstGeom>
          <a:noFill/>
          <a:ln w="9525">
            <a:noFill/>
            <a:miter lim="800000"/>
            <a:headEnd/>
            <a:tailEnd/>
          </a:ln>
        </p:spPr>
      </p:pic>
      <p:pic>
        <p:nvPicPr>
          <p:cNvPr id="5" name="Рисунок 4" descr="C:\Users\HP\AppData\Local\Temp\Rar$DIa42452.24084\Screenshot_20220203-161025_Instagram.jpg"/>
          <p:cNvPicPr/>
          <p:nvPr/>
        </p:nvPicPr>
        <p:blipFill>
          <a:blip r:embed="rId4" cstate="print"/>
          <a:srcRect t="22222" b="39438"/>
          <a:stretch>
            <a:fillRect/>
          </a:stretch>
        </p:blipFill>
        <p:spPr bwMode="auto">
          <a:xfrm>
            <a:off x="2405575" y="1927274"/>
            <a:ext cx="3671667" cy="3137095"/>
          </a:xfrm>
          <a:prstGeom prst="rect">
            <a:avLst/>
          </a:prstGeom>
          <a:noFill/>
          <a:ln w="9525">
            <a:noFill/>
            <a:miter lim="800000"/>
            <a:headEnd/>
            <a:tailEnd/>
          </a:ln>
        </p:spPr>
      </p:pic>
    </p:spTree>
    <p:extLst>
      <p:ext uri="{BB962C8B-B14F-4D97-AF65-F5344CB8AC3E}">
        <p14:creationId xmlns:p14="http://schemas.microsoft.com/office/powerpoint/2010/main" xmlns="" val="23011010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29" y="-297"/>
            <a:ext cx="12193057" cy="6858594"/>
          </a:xfrm>
          <a:prstGeom prst="rect">
            <a:avLst/>
          </a:prstGeom>
        </p:spPr>
      </p:pic>
      <p:sp>
        <p:nvSpPr>
          <p:cNvPr id="3" name="Прямоугольник 2"/>
          <p:cNvSpPr/>
          <p:nvPr/>
        </p:nvSpPr>
        <p:spPr>
          <a:xfrm>
            <a:off x="2724442" y="451396"/>
            <a:ext cx="6686843" cy="1323439"/>
          </a:xfrm>
          <a:prstGeom prst="rect">
            <a:avLst/>
          </a:prstGeom>
        </p:spPr>
        <p:txBody>
          <a:bodyPr wrap="square">
            <a:spAutoFit/>
          </a:bodyPr>
          <a:lstStyle/>
          <a:p>
            <a:r>
              <a:rPr lang="kk-KZ" sz="2000" dirty="0" smtClean="0">
                <a:solidFill>
                  <a:srgbClr val="C00000"/>
                </a:solidFill>
                <a:latin typeface="Times New Roman" pitchFamily="18" charset="0"/>
                <a:cs typeface="Times New Roman" pitchFamily="18" charset="0"/>
              </a:rPr>
              <a:t>«Бір ел – бір кітап» республикалық акция бойынша А. Байтұрсыновтың шығармалары таңдалып алынды. Ұлтымыздың  ұлы ұстазы , қоғам қайраткері А. Байтұрсыновқа 150 жыл</a:t>
            </a:r>
            <a:r>
              <a:rPr lang="kk-KZ" sz="2000" dirty="0" smtClean="0">
                <a:solidFill>
                  <a:srgbClr val="C00000"/>
                </a:solidFill>
                <a:latin typeface="Times New Roman" pitchFamily="18" charset="0"/>
                <a:cs typeface="Times New Roman" pitchFamily="18" charset="0"/>
              </a:rPr>
              <a:t>. Кітап көрмесі ұйымдастырылды.</a:t>
            </a:r>
            <a:endParaRPr lang="ru-RU" sz="2000" dirty="0">
              <a:solidFill>
                <a:srgbClr val="C00000"/>
              </a:solidFill>
              <a:latin typeface="Times New Roman" pitchFamily="18" charset="0"/>
              <a:cs typeface="Times New Roman" pitchFamily="18" charset="0"/>
            </a:endParaRPr>
          </a:p>
        </p:txBody>
      </p:sp>
      <p:pic>
        <p:nvPicPr>
          <p:cNvPr id="4" name="Рисунок 3" descr="C:\Users\HP\AppData\Local\Temp\Rar$DIa42452.33683\Screenshot_20220203-161031_Instagram.jpg"/>
          <p:cNvPicPr/>
          <p:nvPr/>
        </p:nvPicPr>
        <p:blipFill>
          <a:blip r:embed="rId3" cstate="print"/>
          <a:srcRect t="15233" b="28139"/>
          <a:stretch>
            <a:fillRect/>
          </a:stretch>
        </p:blipFill>
        <p:spPr bwMode="auto">
          <a:xfrm>
            <a:off x="2264900" y="2299628"/>
            <a:ext cx="3587261" cy="3172704"/>
          </a:xfrm>
          <a:prstGeom prst="rect">
            <a:avLst/>
          </a:prstGeom>
          <a:noFill/>
          <a:ln w="9525">
            <a:noFill/>
            <a:miter lim="800000"/>
            <a:headEnd/>
            <a:tailEnd/>
          </a:ln>
        </p:spPr>
      </p:pic>
      <p:pic>
        <p:nvPicPr>
          <p:cNvPr id="5" name="Рисунок 4" descr="C:\Users\HP\AppData\Local\Temp\Rar$DIa42452.40929\Screenshot_20220203-161037_Instagram.jpg"/>
          <p:cNvPicPr/>
          <p:nvPr/>
        </p:nvPicPr>
        <p:blipFill>
          <a:blip r:embed="rId4" cstate="print"/>
          <a:srcRect t="19690" r="-855" b="28540"/>
          <a:stretch>
            <a:fillRect/>
          </a:stretch>
        </p:blipFill>
        <p:spPr bwMode="auto">
          <a:xfrm>
            <a:off x="6572689" y="2299627"/>
            <a:ext cx="3429439" cy="3158637"/>
          </a:xfrm>
          <a:prstGeom prst="rect">
            <a:avLst/>
          </a:prstGeom>
          <a:noFill/>
          <a:ln w="9525">
            <a:noFill/>
            <a:miter lim="800000"/>
            <a:headEnd/>
            <a:tailEnd/>
          </a:ln>
        </p:spPr>
      </p:pic>
    </p:spTree>
    <p:extLst>
      <p:ext uri="{BB962C8B-B14F-4D97-AF65-F5344CB8AC3E}">
        <p14:creationId xmlns:p14="http://schemas.microsoft.com/office/powerpoint/2010/main" xmlns="" val="4076714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57" y="-594"/>
            <a:ext cx="12193057" cy="6858594"/>
          </a:xfrm>
          <a:prstGeom prst="rect">
            <a:avLst/>
          </a:prstGeom>
        </p:spPr>
      </p:pic>
      <p:sp>
        <p:nvSpPr>
          <p:cNvPr id="3" name="Прямоугольник 2"/>
          <p:cNvSpPr/>
          <p:nvPr/>
        </p:nvSpPr>
        <p:spPr>
          <a:xfrm>
            <a:off x="1781254" y="291913"/>
            <a:ext cx="8881353" cy="5324535"/>
          </a:xfrm>
          <a:prstGeom prst="rect">
            <a:avLst/>
          </a:prstGeom>
        </p:spPr>
        <p:txBody>
          <a:bodyPr wrap="square">
            <a:spAutoFit/>
          </a:bodyPr>
          <a:lstStyle/>
          <a:p>
            <a:r>
              <a:rPr lang="ru-RU" dirty="0" smtClean="0"/>
              <a:t>                            </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Оқуға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құштар</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мектеп</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жобасы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мақсат</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айқын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жол</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жарқын</a:t>
            </a:r>
            <a:endParaRPr lang="ru-RU" sz="1400" b="1" dirty="0" smtClean="0">
              <a:solidFill>
                <a:schemeClr val="accent5">
                  <a:lumMod val="75000"/>
                </a:schemeClr>
              </a:solidFill>
              <a:latin typeface="Times New Roman" panose="02020603050405020304" pitchFamily="18" charset="0"/>
              <a:cs typeface="Times New Roman" panose="02020603050405020304" pitchFamily="18" charset="0"/>
            </a:endParaRPr>
          </a:p>
          <a:p>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Мемлекет</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басшысы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Қасым-Жомарт</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Тоқаевтың</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Ұлттық</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қоғамдық</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сенім</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кеңесінде</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берген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тапсырмасына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сәйкес</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БҒМ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Оқуға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құштар</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мектеп</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жобасын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бекіткен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болатын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Оқуға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құштар</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мектеп</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жобасыны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аясында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көркем</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әдебиеттер</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т</a:t>
            </a:r>
            <a:r>
              <a:rPr lang="en-US" sz="1400" b="1" dirty="0" err="1" smtClean="0">
                <a:solidFill>
                  <a:schemeClr val="accent5">
                    <a:lumMod val="75000"/>
                  </a:schemeClr>
                </a:solidFill>
                <a:latin typeface="Times New Roman" panose="02020603050405020304" pitchFamily="18" charset="0"/>
                <a:cs typeface="Times New Roman" panose="02020603050405020304" pitchFamily="18" charset="0"/>
              </a:rPr>
              <a:t>i</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з</a:t>
            </a:r>
            <a:r>
              <a:rPr lang="en-US" sz="1400" b="1" dirty="0" err="1" smtClean="0">
                <a:solidFill>
                  <a:schemeClr val="accent5">
                    <a:lumMod val="75000"/>
                  </a:schemeClr>
                </a:solidFill>
                <a:latin typeface="Times New Roman" panose="02020603050405020304" pitchFamily="18" charset="0"/>
                <a:cs typeface="Times New Roman" panose="02020603050405020304" pitchFamily="18" charset="0"/>
              </a:rPr>
              <a:t>i</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м</a:t>
            </a:r>
            <a:r>
              <a:rPr lang="en-US" sz="1400" b="1" dirty="0" err="1" smtClean="0">
                <a:solidFill>
                  <a:schemeClr val="accent5">
                    <a:lumMod val="75000"/>
                  </a:schemeClr>
                </a:solidFill>
                <a:latin typeface="Times New Roman" panose="02020603050405020304" pitchFamily="18" charset="0"/>
                <a:cs typeface="Times New Roman" panose="02020603050405020304" pitchFamily="18" charset="0"/>
              </a:rPr>
              <a:t>i</a:t>
            </a:r>
            <a:r>
              <a:rPr lang="en-US" sz="1400" b="1" dirty="0" smtClean="0">
                <a:solidFill>
                  <a:schemeClr val="accent5">
                    <a:lumMod val="75000"/>
                  </a:schemeClr>
                </a:solidFill>
                <a:latin typeface="Times New Roman" panose="02020603050405020304" pitchFamily="18" charset="0"/>
                <a:cs typeface="Times New Roman" panose="02020603050405020304" pitchFamily="18" charset="0"/>
              </a:rPr>
              <a:t> 4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бағыт</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бойынша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жүзеге</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аспақ</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Яғни</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олардың</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қатарына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еліміздің</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үздік</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классиктернің</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кітаптары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ана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тіліне</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аударылған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шетелдік</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әлем</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әдебиетінің</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жауһарлар</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сонымен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бірге</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қазіргі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заманғы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ақын-жазушылардың</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кітаптары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енетін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болады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Білім</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берудегі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кітап</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оқуға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үйрету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мәселелері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әрдайым</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маңызды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болғанымен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сауаттылығын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дамыту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тапсырмасы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ҚР-</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ның</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мемлекеттік</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білім</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беру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стандартын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жүзеге</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асыратын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заманауи</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мектеп</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үшін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жаңа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сала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болып</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табылады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сауаттылығы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қазіргі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қоғамдағы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өмірге</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дайындық</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үшін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ең</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маңызды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көрсеткіштерінің</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бірі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ретінде</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қарастырылады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мәдениеті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оқушылардың</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нақты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және</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жаратылыстану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ғылымдарын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еңбекке</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үйрету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және</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дене</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шынықтыру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сондай-ақ</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басқа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да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пәндерді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табысты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оқып</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білу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үшін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міндетті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ме</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Жауабы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анық</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Әрине</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иә</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мәдениеті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өзін-өзі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жетілдіру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және</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өзін-өзі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тәрбиелеу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дағдыларын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қалыптастыру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факторы»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деген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түйін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сөз</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бекер</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айтылмайды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Оқуды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дамытуда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әдістемелік</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әдістерді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жүйелі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және</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мақсатты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түрде</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қолданған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жағдайда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оқушының</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дербес</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оқуын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қалыптастыруға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үлес</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қосады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a:t>
            </a:r>
          </a:p>
          <a:p>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Сондықтан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бүгінгі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таңда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оқушылардың</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кітап</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құзыреттілігін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қалыптастыру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өте</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маңызды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міндет</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болды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a:t>
            </a:r>
          </a:p>
          <a:p>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Оқушының</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әдеби</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салада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қандай</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құзыреті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болуы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керек</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a:t>
            </a:r>
          </a:p>
          <a:p>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1.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Жалпы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мәдени-әдеби</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құзыреттілік</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ұлттық</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мәдениеттің</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ажырамас</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бөлігі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ретінде</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әдебиетті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қабылдау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a:t>
            </a:r>
          </a:p>
          <a:p>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2.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Әлемдік</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құндылықтар</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құзыреттілігі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әдебиетте</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бейнеленген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осы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құндылықтарға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деген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көзқарастарын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анықтау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және</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нақтылау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мүмкіндігі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құндылықтарды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түсіну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a:t>
            </a:r>
          </a:p>
          <a:p>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3.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Оқырман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құзыреттілігі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шығармашылық</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«автор-</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оқырман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диалогына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қосыла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білуі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кейіпкерлермен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толғана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білу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көркем</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туындысының</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тіл</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ерекшеліктерін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түсіну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a:t>
            </a:r>
          </a:p>
          <a:p>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4.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Сөйлеу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құзіреттілігі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қазақ</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әдеби</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тілінің</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нормаларын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білу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сөйлеу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қызметінің</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негізгі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түрлерін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меңгеру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a:t>
            </a:r>
          </a:p>
          <a:p>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5.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Әртүрлі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жанрда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әдеби</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шығармашылық</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жұмыстар</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жаза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білу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қабілеті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a:t>
            </a:r>
            <a:endParaRPr lang="ru-RU" sz="1400" b="1" dirty="0">
              <a:solidFill>
                <a:schemeClr val="accent5">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2201337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29" y="-297"/>
            <a:ext cx="12193057" cy="6858594"/>
          </a:xfrm>
          <a:prstGeom prst="rect">
            <a:avLst/>
          </a:prstGeom>
        </p:spPr>
      </p:pic>
      <p:sp>
        <p:nvSpPr>
          <p:cNvPr id="1025" name="Rectangle 1"/>
          <p:cNvSpPr>
            <a:spLocks noChangeArrowheads="1"/>
          </p:cNvSpPr>
          <p:nvPr/>
        </p:nvSpPr>
        <p:spPr bwMode="auto">
          <a:xfrm>
            <a:off x="1132115" y="348343"/>
            <a:ext cx="9361714"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Қазақ поэзиясының Хан тәңірі Мұқағали Мақатаевқа туғанына 91 жыл. Мектеп  ұстазы және де оқушылар Мұқағали өлеңдерін оқыды. </a:t>
            </a:r>
            <a:r>
              <a:rPr kumimoji="0" lang="kk-KZ"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Оқуға құштар мектеп</a:t>
            </a:r>
            <a:r>
              <a:rPr kumimoji="0" lang="kk-KZ"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 жобасы аясында </a:t>
            </a:r>
            <a:r>
              <a:rPr kumimoji="0" lang="kk-KZ"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100 кітап</a:t>
            </a:r>
            <a:r>
              <a:rPr kumimoji="0" lang="kk-KZ"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 айлығы бойынша Мұқағали өлеңдері оқылды.</a:t>
            </a:r>
            <a:endParaRPr kumimoji="0" lang="kk-KZ" b="0" i="0" u="none" strike="noStrike" cap="none" normalizeH="0" baseline="0" dirty="0" smtClean="0">
              <a:ln>
                <a:noFill/>
              </a:ln>
              <a:solidFill>
                <a:srgbClr val="C00000"/>
              </a:solidFill>
              <a:effectLst/>
              <a:latin typeface="Arial" pitchFamily="34" charset="0"/>
              <a:cs typeface="Arial" pitchFamily="34" charset="0"/>
            </a:endParaRPr>
          </a:p>
        </p:txBody>
      </p:sp>
      <p:pic>
        <p:nvPicPr>
          <p:cNvPr id="4" name="Рисунок 3" descr="C:\Users\HP\AppData\Local\Temp\Rar$DIa9716.32819\Screenshot_20220214-083423_Instagram.jpg"/>
          <p:cNvPicPr/>
          <p:nvPr/>
        </p:nvPicPr>
        <p:blipFill>
          <a:blip r:embed="rId3"/>
          <a:srcRect l="22127" t="15377" r="21753" b="39629"/>
          <a:stretch>
            <a:fillRect/>
          </a:stretch>
        </p:blipFill>
        <p:spPr bwMode="auto">
          <a:xfrm>
            <a:off x="770165" y="1538287"/>
            <a:ext cx="2552700" cy="2562225"/>
          </a:xfrm>
          <a:prstGeom prst="rect">
            <a:avLst/>
          </a:prstGeom>
          <a:noFill/>
          <a:ln w="9525">
            <a:noFill/>
            <a:miter lim="800000"/>
            <a:headEnd/>
            <a:tailEnd/>
          </a:ln>
        </p:spPr>
      </p:pic>
      <p:pic>
        <p:nvPicPr>
          <p:cNvPr id="5" name="Рисунок 4" descr="C:\Users\HP\AppData\Local\Temp\Rar$DIa9716.3561\Screenshot_20220214-083436_Instagram.jpg"/>
          <p:cNvPicPr/>
          <p:nvPr/>
        </p:nvPicPr>
        <p:blipFill>
          <a:blip r:embed="rId4"/>
          <a:srcRect l="47461" t="26087" r="9247" b="48494"/>
          <a:stretch>
            <a:fillRect/>
          </a:stretch>
        </p:blipFill>
        <p:spPr bwMode="auto">
          <a:xfrm>
            <a:off x="3468914" y="3033486"/>
            <a:ext cx="2607583" cy="3018971"/>
          </a:xfrm>
          <a:prstGeom prst="rect">
            <a:avLst/>
          </a:prstGeom>
          <a:noFill/>
          <a:ln w="9525">
            <a:noFill/>
            <a:miter lim="800000"/>
            <a:headEnd/>
            <a:tailEnd/>
          </a:ln>
        </p:spPr>
      </p:pic>
      <p:pic>
        <p:nvPicPr>
          <p:cNvPr id="6" name="Рисунок 5" descr="C:\Users\HP\AppData\Local\Temp\Rar$DIa9716.16752\Screenshot_20220214-083442_Instagram.jpg"/>
          <p:cNvPicPr/>
          <p:nvPr/>
        </p:nvPicPr>
        <p:blipFill>
          <a:blip r:embed="rId5"/>
          <a:srcRect l="18279" t="20408" r="26884" b="35332"/>
          <a:stretch>
            <a:fillRect/>
          </a:stretch>
        </p:blipFill>
        <p:spPr bwMode="auto">
          <a:xfrm>
            <a:off x="6232751" y="1363436"/>
            <a:ext cx="2600325" cy="3086100"/>
          </a:xfrm>
          <a:prstGeom prst="rect">
            <a:avLst/>
          </a:prstGeom>
          <a:noFill/>
          <a:ln w="9525">
            <a:noFill/>
            <a:miter lim="800000"/>
            <a:headEnd/>
            <a:tailEnd/>
          </a:ln>
        </p:spPr>
      </p:pic>
      <p:pic>
        <p:nvPicPr>
          <p:cNvPr id="7" name="Рисунок 6" descr="C:\Users\HP\AppData\Local\Temp\Rar$DIa75556.40608\Screenshot_20220214-083449_Instagram.jpg"/>
          <p:cNvPicPr/>
          <p:nvPr/>
        </p:nvPicPr>
        <p:blipFill>
          <a:blip r:embed="rId6" cstate="print"/>
          <a:srcRect l="4810" t="15124" r="9727" b="34130"/>
          <a:stretch>
            <a:fillRect/>
          </a:stretch>
        </p:blipFill>
        <p:spPr bwMode="auto">
          <a:xfrm>
            <a:off x="9077098" y="2916464"/>
            <a:ext cx="2543175" cy="3086100"/>
          </a:xfrm>
          <a:prstGeom prst="rect">
            <a:avLst/>
          </a:prstGeom>
          <a:noFill/>
          <a:ln w="9525">
            <a:noFill/>
            <a:miter lim="800000"/>
            <a:headEnd/>
            <a:tailEnd/>
          </a:ln>
        </p:spPr>
      </p:pic>
    </p:spTree>
    <p:extLst>
      <p:ext uri="{BB962C8B-B14F-4D97-AF65-F5344CB8AC3E}">
        <p14:creationId xmlns:p14="http://schemas.microsoft.com/office/powerpoint/2010/main" xmlns="" val="4087931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
        <p:nvSpPr>
          <p:cNvPr id="37889" name="Rectangle 1"/>
          <p:cNvSpPr>
            <a:spLocks noChangeArrowheads="1"/>
          </p:cNvSpPr>
          <p:nvPr/>
        </p:nvSpPr>
        <p:spPr bwMode="auto">
          <a:xfrm>
            <a:off x="1509486" y="449943"/>
            <a:ext cx="9739085"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sz="1600"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Білім мен тәрбиеге жаңашыл көмек  </a:t>
            </a:r>
            <a:r>
              <a:rPr kumimoji="0" lang="kk-KZ" sz="1600"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sz="1600"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Айгөлек</a:t>
            </a:r>
            <a:r>
              <a:rPr kumimoji="0" lang="kk-KZ" sz="1600"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sz="1600"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 журналының әр санында мектеп оқушыларына жүйелі білім, тәрбие беріледі.Сан алуан танымдық тақырыптар жарияланып отырады. Алпыс жылдан астам тарихы бар  балаларға арналған </a:t>
            </a:r>
            <a:r>
              <a:rPr kumimoji="0" lang="kk-KZ" sz="1600"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sz="1600"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Балдырған</a:t>
            </a:r>
            <a:r>
              <a:rPr kumimoji="0" lang="kk-KZ" sz="1600"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sz="1600"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 журналы алғашқы санынан бастап-ақ сырлас досына айналды.4 </a:t>
            </a:r>
            <a:r>
              <a:rPr kumimoji="0" lang="kk-KZ" sz="1600"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sz="1600"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б</a:t>
            </a:r>
            <a:r>
              <a:rPr kumimoji="0" lang="kk-KZ" sz="1600"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sz="1600"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 сынып оқушылары мерзімді баспасөз журналдарына жазылып , өз кітапханаларын толықтырды. Мақсаты: Оқушылар өз білімдерін толықтыру. Жан- жақты ақпарат алу.</a:t>
            </a:r>
            <a:endParaRPr kumimoji="0" lang="kk-KZ" sz="1600" b="0" i="0" u="none" strike="noStrike" cap="none" normalizeH="0" baseline="0" dirty="0" smtClean="0">
              <a:ln>
                <a:noFill/>
              </a:ln>
              <a:solidFill>
                <a:srgbClr val="C00000"/>
              </a:solidFill>
              <a:effectLst/>
              <a:latin typeface="Arial" pitchFamily="34" charset="0"/>
              <a:cs typeface="Arial" pitchFamily="34" charset="0"/>
            </a:endParaRPr>
          </a:p>
        </p:txBody>
      </p:sp>
      <p:pic>
        <p:nvPicPr>
          <p:cNvPr id="4" name="Рисунок 3" descr="C:\Users\HP\AppData\Local\Temp\Rar$DIa81908.19185\Screenshot_20220218-104038_Gallery.jpg"/>
          <p:cNvPicPr/>
          <p:nvPr/>
        </p:nvPicPr>
        <p:blipFill>
          <a:blip r:embed="rId3"/>
          <a:srcRect t="33118" r="9567" b="33506"/>
          <a:stretch>
            <a:fillRect/>
          </a:stretch>
        </p:blipFill>
        <p:spPr bwMode="auto">
          <a:xfrm>
            <a:off x="721859" y="2026104"/>
            <a:ext cx="2562225" cy="2457450"/>
          </a:xfrm>
          <a:prstGeom prst="rect">
            <a:avLst/>
          </a:prstGeom>
          <a:noFill/>
          <a:ln w="9525">
            <a:noFill/>
            <a:miter lim="800000"/>
            <a:headEnd/>
            <a:tailEnd/>
          </a:ln>
        </p:spPr>
      </p:pic>
      <p:pic>
        <p:nvPicPr>
          <p:cNvPr id="5" name="Рисунок 4" descr="C:\Users\HP\AppData\Local\Temp\Rar$DIa81908.28653\Screenshot_20220218-104109_Gallery.jpg"/>
          <p:cNvPicPr/>
          <p:nvPr/>
        </p:nvPicPr>
        <p:blipFill>
          <a:blip r:embed="rId4"/>
          <a:srcRect t="38498" b="37783"/>
          <a:stretch>
            <a:fillRect/>
          </a:stretch>
        </p:blipFill>
        <p:spPr bwMode="auto">
          <a:xfrm>
            <a:off x="3336245" y="3724276"/>
            <a:ext cx="2790825" cy="2457450"/>
          </a:xfrm>
          <a:prstGeom prst="rect">
            <a:avLst/>
          </a:prstGeom>
          <a:noFill/>
          <a:ln w="9525">
            <a:noFill/>
            <a:miter lim="800000"/>
            <a:headEnd/>
            <a:tailEnd/>
          </a:ln>
        </p:spPr>
      </p:pic>
      <p:pic>
        <p:nvPicPr>
          <p:cNvPr id="6" name="Рисунок 5" descr="C:\Users\HP\AppData\Local\Temp\Rar$DIa81908.35086\Screenshot_20220218-104101_Gallery.jpg"/>
          <p:cNvPicPr/>
          <p:nvPr/>
        </p:nvPicPr>
        <p:blipFill>
          <a:blip r:embed="rId5"/>
          <a:srcRect t="33334" b="33440"/>
          <a:stretch>
            <a:fillRect/>
          </a:stretch>
        </p:blipFill>
        <p:spPr bwMode="auto">
          <a:xfrm>
            <a:off x="6186261" y="1850343"/>
            <a:ext cx="2696482" cy="2663599"/>
          </a:xfrm>
          <a:prstGeom prst="rect">
            <a:avLst/>
          </a:prstGeom>
          <a:noFill/>
          <a:ln w="9525">
            <a:noFill/>
            <a:miter lim="800000"/>
            <a:headEnd/>
            <a:tailEnd/>
          </a:ln>
        </p:spPr>
      </p:pic>
      <p:pic>
        <p:nvPicPr>
          <p:cNvPr id="7" name="Рисунок 6" descr="C:\Users\HP\AppData\Local\Temp\Rar$DIa81908.8386\Screenshot_20220218-104048_Gallery.jpg"/>
          <p:cNvPicPr/>
          <p:nvPr/>
        </p:nvPicPr>
        <p:blipFill>
          <a:blip r:embed="rId6"/>
          <a:srcRect l="6574" t="33261" r="5716" b="33477"/>
          <a:stretch>
            <a:fillRect/>
          </a:stretch>
        </p:blipFill>
        <p:spPr bwMode="auto">
          <a:xfrm>
            <a:off x="8904741" y="3514271"/>
            <a:ext cx="2771775" cy="28194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
        <p:nvSpPr>
          <p:cNvPr id="36865" name="Rectangle 1"/>
          <p:cNvSpPr>
            <a:spLocks noChangeArrowheads="1"/>
          </p:cNvSpPr>
          <p:nvPr/>
        </p:nvSpPr>
        <p:spPr bwMode="auto">
          <a:xfrm>
            <a:off x="956603" y="520504"/>
            <a:ext cx="10621108"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3 </a:t>
            </a:r>
            <a:r>
              <a:rPr kumimoji="0" lang="kk-KZ"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е</a:t>
            </a:r>
            <a:r>
              <a:rPr kumimoji="0" lang="kk-KZ"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 сынып оқушылары Г.Х.Андерсеннің  </a:t>
            </a:r>
            <a:r>
              <a:rPr kumimoji="0" lang="kk-KZ"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Дюймовочка</a:t>
            </a:r>
            <a:r>
              <a:rPr kumimoji="0" lang="kk-KZ"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  ертегісінен қойылым өткізілді. </a:t>
            </a:r>
            <a:r>
              <a:rPr kumimoji="0" lang="kk-KZ"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Оқуға құштар мектеп</a:t>
            </a:r>
            <a:r>
              <a:rPr kumimoji="0" lang="kk-KZ"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 жобасы бойынша .</a:t>
            </a:r>
            <a:endParaRPr kumimoji="0" lang="kk-KZ" b="0" i="0" u="none" strike="noStrike" cap="none" normalizeH="0" baseline="0" dirty="0" smtClean="0">
              <a:ln>
                <a:noFill/>
              </a:ln>
              <a:solidFill>
                <a:srgbClr val="C00000"/>
              </a:solidFill>
              <a:effectLst/>
              <a:latin typeface="Arial" pitchFamily="34" charset="0"/>
              <a:cs typeface="Arial" pitchFamily="34" charset="0"/>
            </a:endParaRPr>
          </a:p>
        </p:txBody>
      </p:sp>
      <p:pic>
        <p:nvPicPr>
          <p:cNvPr id="4" name="Рисунок 3" descr="C:\Users\HP\Downloads\Screenshot_20220311-095447_Instagram.jpg"/>
          <p:cNvPicPr/>
          <p:nvPr/>
        </p:nvPicPr>
        <p:blipFill>
          <a:blip r:embed="rId3"/>
          <a:srcRect l="-311" t="23575" r="766" b="50839"/>
          <a:stretch>
            <a:fillRect/>
          </a:stretch>
        </p:blipFill>
        <p:spPr bwMode="auto">
          <a:xfrm>
            <a:off x="2178147" y="1753551"/>
            <a:ext cx="3631810" cy="3043531"/>
          </a:xfrm>
          <a:prstGeom prst="rect">
            <a:avLst/>
          </a:prstGeom>
          <a:noFill/>
          <a:ln w="9525">
            <a:noFill/>
            <a:miter lim="800000"/>
            <a:headEnd/>
            <a:tailEnd/>
          </a:ln>
        </p:spPr>
      </p:pic>
      <p:pic>
        <p:nvPicPr>
          <p:cNvPr id="5" name="Рисунок 4" descr="C:\Users\HP\Downloads\Screenshot_20220311-095452_Instagram.jpg"/>
          <p:cNvPicPr/>
          <p:nvPr/>
        </p:nvPicPr>
        <p:blipFill>
          <a:blip r:embed="rId4"/>
          <a:srcRect t="22519" r="15339" b="50814"/>
          <a:stretch>
            <a:fillRect/>
          </a:stretch>
        </p:blipFill>
        <p:spPr bwMode="auto">
          <a:xfrm>
            <a:off x="6527409" y="2808630"/>
            <a:ext cx="3953021" cy="3170139"/>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
        <p:nvSpPr>
          <p:cNvPr id="35841" name="Rectangle 1"/>
          <p:cNvSpPr>
            <a:spLocks noChangeArrowheads="1"/>
          </p:cNvSpPr>
          <p:nvPr/>
        </p:nvSpPr>
        <p:spPr bwMode="auto">
          <a:xfrm>
            <a:off x="2405576" y="548640"/>
            <a:ext cx="816864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Оқуға құштар мектеп</a:t>
            </a:r>
            <a:r>
              <a:rPr kumimoji="0" lang="kk-KZ"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 жобасы аясында үзілісте бес минут кітап оқу. 4 сынып оқушыларымен өткізілді. </a:t>
            </a:r>
            <a:r>
              <a:rPr kumimoji="0" lang="kk-KZ"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Жыл он екі ай</a:t>
            </a:r>
            <a:r>
              <a:rPr kumimoji="0" lang="kk-KZ"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 </a:t>
            </a:r>
            <a:r>
              <a:rPr kumimoji="0" lang="kk-KZ"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Балдырған</a:t>
            </a:r>
            <a:r>
              <a:rPr kumimoji="0" lang="kk-KZ"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 журналдарынан әңгімелер оқылды.</a:t>
            </a:r>
            <a:endParaRPr kumimoji="0" lang="kk-KZ" b="0" i="0" u="none" strike="noStrike" cap="none" normalizeH="0" baseline="0" dirty="0" smtClean="0">
              <a:ln>
                <a:noFill/>
              </a:ln>
              <a:solidFill>
                <a:srgbClr val="C00000"/>
              </a:solidFill>
              <a:effectLst/>
              <a:latin typeface="Arial" pitchFamily="34" charset="0"/>
              <a:cs typeface="Arial" pitchFamily="34" charset="0"/>
            </a:endParaRPr>
          </a:p>
        </p:txBody>
      </p:sp>
      <p:pic>
        <p:nvPicPr>
          <p:cNvPr id="4" name="Рисунок 3" descr="C:\Users\HP\Downloads\Screenshot_20220311-095508_Instagram.jpg"/>
          <p:cNvPicPr/>
          <p:nvPr/>
        </p:nvPicPr>
        <p:blipFill>
          <a:blip r:embed="rId3"/>
          <a:srcRect t="19636" r="1550" b="54788"/>
          <a:stretch>
            <a:fillRect/>
          </a:stretch>
        </p:blipFill>
        <p:spPr bwMode="auto">
          <a:xfrm>
            <a:off x="1132156" y="1690614"/>
            <a:ext cx="2781300" cy="2266950"/>
          </a:xfrm>
          <a:prstGeom prst="rect">
            <a:avLst/>
          </a:prstGeom>
          <a:noFill/>
          <a:ln w="9525">
            <a:noFill/>
            <a:miter lim="800000"/>
            <a:headEnd/>
            <a:tailEnd/>
          </a:ln>
        </p:spPr>
      </p:pic>
      <p:pic>
        <p:nvPicPr>
          <p:cNvPr id="5" name="Рисунок 4" descr="C:\Users\HP\Downloads\Screenshot_20220311-095533_Instagram.jpg"/>
          <p:cNvPicPr/>
          <p:nvPr/>
        </p:nvPicPr>
        <p:blipFill>
          <a:blip r:embed="rId4"/>
          <a:srcRect t="19231" r="18065" b="55335"/>
          <a:stretch>
            <a:fillRect/>
          </a:stretch>
        </p:blipFill>
        <p:spPr bwMode="auto">
          <a:xfrm>
            <a:off x="4367286" y="3125738"/>
            <a:ext cx="2838450" cy="2238375"/>
          </a:xfrm>
          <a:prstGeom prst="rect">
            <a:avLst/>
          </a:prstGeom>
          <a:noFill/>
          <a:ln w="9525">
            <a:noFill/>
            <a:miter lim="800000"/>
            <a:headEnd/>
            <a:tailEnd/>
          </a:ln>
        </p:spPr>
      </p:pic>
      <p:pic>
        <p:nvPicPr>
          <p:cNvPr id="6" name="Рисунок 5" descr="C:\Users\HP\Downloads\Screenshot_20220311-095551_Instagram.jpg"/>
          <p:cNvPicPr/>
          <p:nvPr/>
        </p:nvPicPr>
        <p:blipFill>
          <a:blip r:embed="rId5"/>
          <a:srcRect t="24611" r="909" b="49646"/>
          <a:stretch>
            <a:fillRect/>
          </a:stretch>
        </p:blipFill>
        <p:spPr bwMode="auto">
          <a:xfrm>
            <a:off x="7495954" y="1562905"/>
            <a:ext cx="2714625" cy="2409825"/>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
        <p:nvSpPr>
          <p:cNvPr id="34817" name="Rectangle 1"/>
          <p:cNvSpPr>
            <a:spLocks noChangeArrowheads="1"/>
          </p:cNvSpPr>
          <p:nvPr/>
        </p:nvSpPr>
        <p:spPr bwMode="auto">
          <a:xfrm>
            <a:off x="2365829" y="464457"/>
            <a:ext cx="7300686"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Оқуға құштар мектеп</a:t>
            </a:r>
            <a:r>
              <a:rPr kumimoji="0" lang="kk-KZ"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 жобасы аясында үзілісте 5 минут кітап оқу сағаты ұйымдастырылды. Оқушылар </a:t>
            </a:r>
            <a:r>
              <a:rPr kumimoji="0" lang="kk-KZ"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Балдырған</a:t>
            </a:r>
            <a:r>
              <a:rPr kumimoji="0" lang="kk-KZ"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 балалар журналына жазылып үзілісте оқиды, оқығандарымен бөліседі.</a:t>
            </a:r>
            <a:endParaRPr kumimoji="0" lang="kk-KZ" b="0" i="0" u="none" strike="noStrike" cap="none" normalizeH="0" baseline="0" dirty="0" smtClean="0">
              <a:ln>
                <a:noFill/>
              </a:ln>
              <a:solidFill>
                <a:srgbClr val="C00000"/>
              </a:solidFill>
              <a:effectLst/>
              <a:latin typeface="Arial" pitchFamily="34" charset="0"/>
              <a:cs typeface="Arial" pitchFamily="34" charset="0"/>
            </a:endParaRPr>
          </a:p>
        </p:txBody>
      </p:sp>
      <p:pic>
        <p:nvPicPr>
          <p:cNvPr id="4" name="Рисунок 3" descr="C:\Users\HP\Downloads\Screenshot_20220609-091220_Instagram.jpg"/>
          <p:cNvPicPr/>
          <p:nvPr/>
        </p:nvPicPr>
        <p:blipFill>
          <a:blip r:embed="rId3"/>
          <a:srcRect t="37220" r="7128" b="25714"/>
          <a:stretch>
            <a:fillRect/>
          </a:stretch>
        </p:blipFill>
        <p:spPr bwMode="auto">
          <a:xfrm>
            <a:off x="2017487" y="2438400"/>
            <a:ext cx="3556000" cy="2921000"/>
          </a:xfrm>
          <a:prstGeom prst="rect">
            <a:avLst/>
          </a:prstGeom>
          <a:noFill/>
          <a:ln w="9525">
            <a:noFill/>
            <a:miter lim="800000"/>
            <a:headEnd/>
            <a:tailEnd/>
          </a:ln>
        </p:spPr>
      </p:pic>
      <p:pic>
        <p:nvPicPr>
          <p:cNvPr id="5" name="Рисунок 4" descr="C:\Users\HP\Desktop\60cf5606-7fb7-4479-83a4-64a710c52050.jpg"/>
          <p:cNvPicPr/>
          <p:nvPr/>
        </p:nvPicPr>
        <p:blipFill>
          <a:blip r:embed="rId4"/>
          <a:srcRect t="19141" r="2431" b="39844"/>
          <a:stretch>
            <a:fillRect/>
          </a:stretch>
        </p:blipFill>
        <p:spPr bwMode="auto">
          <a:xfrm>
            <a:off x="6887481" y="2043566"/>
            <a:ext cx="3446690" cy="2828925"/>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
        <p:nvSpPr>
          <p:cNvPr id="33793" name="Rectangle 1"/>
          <p:cNvSpPr>
            <a:spLocks noChangeArrowheads="1"/>
          </p:cNvSpPr>
          <p:nvPr/>
        </p:nvSpPr>
        <p:spPr bwMode="auto">
          <a:xfrm>
            <a:off x="696686" y="449942"/>
            <a:ext cx="5747657"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sz="1600"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sz="1600"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Оқуға құштар мектеп</a:t>
            </a:r>
            <a:r>
              <a:rPr kumimoji="0" lang="kk-KZ" sz="1600"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sz="1600"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 жобасы аясында 3 сынып оқушыларымен </a:t>
            </a:r>
            <a:r>
              <a:rPr kumimoji="0" lang="kk-KZ" sz="1600"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sz="1600"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Kahoot</a:t>
            </a:r>
            <a:r>
              <a:rPr kumimoji="0" lang="kk-KZ" sz="1600"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sz="1600"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  мобильді ойыны ұйымдастырылды. </a:t>
            </a:r>
            <a:r>
              <a:rPr kumimoji="0" lang="kk-KZ" sz="1600"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sz="1600"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Kahoot</a:t>
            </a:r>
            <a:r>
              <a:rPr kumimoji="0" lang="kk-KZ" sz="1600"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sz="1600"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  ойынына Х.К. Андерсеннің </a:t>
            </a:r>
            <a:r>
              <a:rPr kumimoji="0" lang="kk-KZ" sz="1600"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sz="1600"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Дюймовочка</a:t>
            </a:r>
            <a:r>
              <a:rPr kumimoji="0" lang="kk-KZ" sz="1600"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sz="1600"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 ертегісі алынды. Ертегі бойынша сұрақтар қойылып түстер арқылы жауап берілді.</a:t>
            </a:r>
            <a:endParaRPr kumimoji="0" lang="kk-KZ" sz="1600" b="0" i="0" u="none" strike="noStrike" cap="none" normalizeH="0" baseline="0" dirty="0" smtClean="0">
              <a:ln>
                <a:noFill/>
              </a:ln>
              <a:solidFill>
                <a:srgbClr val="C00000"/>
              </a:solidFill>
              <a:effectLst/>
              <a:latin typeface="Arial" pitchFamily="34" charset="0"/>
              <a:cs typeface="Arial" pitchFamily="34" charset="0"/>
            </a:endParaRPr>
          </a:p>
        </p:txBody>
      </p:sp>
      <p:pic>
        <p:nvPicPr>
          <p:cNvPr id="4" name="Рисунок 3" descr="C:\Users\HP\Downloads\Screenshot_20220609-091227_Instagram.jpg"/>
          <p:cNvPicPr/>
          <p:nvPr/>
        </p:nvPicPr>
        <p:blipFill>
          <a:blip r:embed="rId3"/>
          <a:srcRect t="18519" b="37037"/>
          <a:stretch>
            <a:fillRect/>
          </a:stretch>
        </p:blipFill>
        <p:spPr bwMode="auto">
          <a:xfrm>
            <a:off x="1117600" y="2039815"/>
            <a:ext cx="4298462" cy="3104366"/>
          </a:xfrm>
          <a:prstGeom prst="rect">
            <a:avLst/>
          </a:prstGeom>
          <a:noFill/>
          <a:ln w="9525">
            <a:noFill/>
            <a:miter lim="800000"/>
            <a:headEnd/>
            <a:tailEnd/>
          </a:ln>
        </p:spPr>
      </p:pic>
      <p:sp>
        <p:nvSpPr>
          <p:cNvPr id="33794" name="Rectangle 2"/>
          <p:cNvSpPr>
            <a:spLocks noChangeArrowheads="1"/>
          </p:cNvSpPr>
          <p:nvPr/>
        </p:nvSpPr>
        <p:spPr bwMode="auto">
          <a:xfrm>
            <a:off x="6578989" y="464234"/>
            <a:ext cx="5012789"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sz="1600"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sz="1600"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Оқуға құштар мектеп</a:t>
            </a:r>
            <a:r>
              <a:rPr kumimoji="0" lang="kk-KZ" sz="1600"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sz="1600"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 жобасы аясында 4 сынып оқушылары ата- аналармен бірге  </a:t>
            </a:r>
            <a:r>
              <a:rPr kumimoji="0" lang="kk-KZ" sz="1600"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sz="1600"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Репка</a:t>
            </a:r>
            <a:r>
              <a:rPr kumimoji="0" lang="kk-KZ" sz="1600"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sz="1600"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 ертегісінің қойылымын көрсетті.</a:t>
            </a:r>
            <a:endParaRPr kumimoji="0" lang="kk-KZ" sz="1600" b="0" i="0" u="none" strike="noStrike" cap="none" normalizeH="0" baseline="0" dirty="0" smtClean="0">
              <a:ln>
                <a:noFill/>
              </a:ln>
              <a:solidFill>
                <a:srgbClr val="C00000"/>
              </a:solidFill>
              <a:effectLst/>
              <a:latin typeface="Arial" pitchFamily="34" charset="0"/>
              <a:cs typeface="Arial" pitchFamily="34" charset="0"/>
            </a:endParaRPr>
          </a:p>
        </p:txBody>
      </p:sp>
      <p:pic>
        <p:nvPicPr>
          <p:cNvPr id="6" name="Рисунок 5" descr="C:\Users\HP\Downloads\Screenshot_20220609-091216_Instagram.jpg"/>
          <p:cNvPicPr/>
          <p:nvPr/>
        </p:nvPicPr>
        <p:blipFill>
          <a:blip r:embed="rId4"/>
          <a:srcRect t="20079" r="8608" b="40159"/>
          <a:stretch>
            <a:fillRect/>
          </a:stretch>
        </p:blipFill>
        <p:spPr bwMode="auto">
          <a:xfrm>
            <a:off x="6949440" y="1995487"/>
            <a:ext cx="3974343" cy="308295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
        <p:nvSpPr>
          <p:cNvPr id="32769" name="Rectangle 1"/>
          <p:cNvSpPr>
            <a:spLocks noChangeArrowheads="1"/>
          </p:cNvSpPr>
          <p:nvPr/>
        </p:nvSpPr>
        <p:spPr bwMode="auto">
          <a:xfrm>
            <a:off x="2363372" y="534572"/>
            <a:ext cx="7183902"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sz="1600"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14 Наурыз күні Көрісу күніне орай оқу залында </a:t>
            </a:r>
            <a:r>
              <a:rPr kumimoji="0" lang="kk-KZ" sz="1600"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sz="1600"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Ұмытылып бара жатқан дәстүрлер</a:t>
            </a:r>
            <a:r>
              <a:rPr kumimoji="0" lang="kk-KZ" sz="1600"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sz="1600"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 бойынша </a:t>
            </a:r>
            <a:r>
              <a:rPr kumimoji="0" lang="kk-KZ" sz="1600"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sz="1600"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Қазақтың салт- дәстүрлері</a:t>
            </a:r>
            <a:r>
              <a:rPr kumimoji="0" lang="kk-KZ" sz="1600"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sz="1600"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 - атты кітабынан </a:t>
            </a:r>
            <a:r>
              <a:rPr kumimoji="0" lang="kk-KZ" sz="1600"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sz="1600"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Тулақ шашу</a:t>
            </a:r>
            <a:r>
              <a:rPr kumimoji="0" lang="kk-KZ" sz="1600"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sz="1600"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 </a:t>
            </a:r>
            <a:r>
              <a:rPr kumimoji="0" lang="kk-KZ" sz="1600"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sz="1600"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Ашамайға мінгізу</a:t>
            </a:r>
            <a:r>
              <a:rPr kumimoji="0" lang="kk-KZ" sz="1600"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sz="1600"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 дәстүрлеріне тоқтала өтті.</a:t>
            </a:r>
            <a:endParaRPr kumimoji="0" lang="kk-KZ" sz="1600" b="0" i="0" u="none" strike="noStrike" cap="none" normalizeH="0" baseline="0" dirty="0" smtClean="0">
              <a:ln>
                <a:noFill/>
              </a:ln>
              <a:solidFill>
                <a:srgbClr val="C00000"/>
              </a:solidFill>
              <a:effectLst/>
              <a:latin typeface="Arial" pitchFamily="34" charset="0"/>
              <a:cs typeface="Arial" pitchFamily="34" charset="0"/>
            </a:endParaRPr>
          </a:p>
        </p:txBody>
      </p:sp>
      <p:pic>
        <p:nvPicPr>
          <p:cNvPr id="4" name="Рисунок 3" descr="C:\Users\HP\Downloads\Screenshot_20220609-091254_Instagram.jpg"/>
          <p:cNvPicPr/>
          <p:nvPr/>
        </p:nvPicPr>
        <p:blipFill>
          <a:blip r:embed="rId3"/>
          <a:srcRect t="6341" r="962" b="51449"/>
          <a:stretch>
            <a:fillRect/>
          </a:stretch>
        </p:blipFill>
        <p:spPr bwMode="auto">
          <a:xfrm>
            <a:off x="1294668" y="2025749"/>
            <a:ext cx="4402748" cy="3235568"/>
          </a:xfrm>
          <a:prstGeom prst="rect">
            <a:avLst/>
          </a:prstGeom>
          <a:noFill/>
          <a:ln w="9525">
            <a:noFill/>
            <a:miter lim="800000"/>
            <a:headEnd/>
            <a:tailEnd/>
          </a:ln>
        </p:spPr>
      </p:pic>
      <p:pic>
        <p:nvPicPr>
          <p:cNvPr id="5" name="Рисунок 4" descr="C:\Users\HP\Downloads\Screenshot_20220609-091302_Instagram.jpg"/>
          <p:cNvPicPr/>
          <p:nvPr/>
        </p:nvPicPr>
        <p:blipFill>
          <a:blip r:embed="rId4"/>
          <a:srcRect t="6495" b="49160"/>
          <a:stretch>
            <a:fillRect/>
          </a:stretch>
        </p:blipFill>
        <p:spPr bwMode="auto">
          <a:xfrm>
            <a:off x="6237996" y="2067951"/>
            <a:ext cx="4017352" cy="3179298"/>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
        <p:nvSpPr>
          <p:cNvPr id="39937" name="Rectangle 1"/>
          <p:cNvSpPr>
            <a:spLocks noChangeArrowheads="1"/>
          </p:cNvSpPr>
          <p:nvPr/>
        </p:nvSpPr>
        <p:spPr bwMode="auto">
          <a:xfrm>
            <a:off x="365760" y="590843"/>
            <a:ext cx="6161649"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Оқуға құштар мектеп</a:t>
            </a:r>
            <a:r>
              <a:rPr kumimoji="0" lang="kk-KZ"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 жобасы аясында 3 сынып оқушыларымен </a:t>
            </a:r>
            <a:r>
              <a:rPr kumimoji="0" lang="kk-KZ"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Кітап біздің досымыз</a:t>
            </a:r>
            <a:r>
              <a:rPr kumimoji="0" lang="kk-KZ"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 атты викториналық ойын өткізілді.</a:t>
            </a:r>
            <a:endParaRPr kumimoji="0" lang="kk-KZ" b="0" i="0" u="none" strike="noStrike" cap="none" normalizeH="0" baseline="0" dirty="0" smtClean="0">
              <a:ln>
                <a:noFill/>
              </a:ln>
              <a:solidFill>
                <a:srgbClr val="C00000"/>
              </a:solidFill>
              <a:effectLst/>
              <a:latin typeface="Arial" pitchFamily="34" charset="0"/>
              <a:cs typeface="Arial" pitchFamily="34" charset="0"/>
            </a:endParaRPr>
          </a:p>
        </p:txBody>
      </p:sp>
      <p:pic>
        <p:nvPicPr>
          <p:cNvPr id="4" name="Рисунок 3" descr="C:\Users\HP\Downloads\Screenshot_20220609-091245_Instagram.jpg"/>
          <p:cNvPicPr/>
          <p:nvPr/>
        </p:nvPicPr>
        <p:blipFill>
          <a:blip r:embed="rId3"/>
          <a:srcRect t="8103" b="47950"/>
          <a:stretch>
            <a:fillRect/>
          </a:stretch>
        </p:blipFill>
        <p:spPr bwMode="auto">
          <a:xfrm>
            <a:off x="992358" y="2042599"/>
            <a:ext cx="4495800" cy="3448050"/>
          </a:xfrm>
          <a:prstGeom prst="rect">
            <a:avLst/>
          </a:prstGeom>
          <a:noFill/>
          <a:ln w="9525">
            <a:noFill/>
            <a:miter lim="800000"/>
            <a:headEnd/>
            <a:tailEnd/>
          </a:ln>
        </p:spPr>
      </p:pic>
      <p:sp>
        <p:nvSpPr>
          <p:cNvPr id="39938" name="Rectangle 2"/>
          <p:cNvSpPr>
            <a:spLocks noChangeArrowheads="1"/>
          </p:cNvSpPr>
          <p:nvPr/>
        </p:nvSpPr>
        <p:spPr bwMode="auto">
          <a:xfrm>
            <a:off x="6471138" y="478302"/>
            <a:ext cx="5514536"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Оқуға құштар мектеп</a:t>
            </a:r>
            <a:r>
              <a:rPr kumimoji="0" lang="kk-KZ"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 жобасы аясында 3 сынып оқушыларымен  </a:t>
            </a:r>
            <a:r>
              <a:rPr kumimoji="0" lang="kk-KZ"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Путешествие в мир сказок</a:t>
            </a:r>
            <a:r>
              <a:rPr kumimoji="0" lang="kk-KZ" b="0" i="0" u="none" strike="noStrike" cap="none" normalizeH="0" baseline="0" dirty="0" smtClean="0">
                <a:ln>
                  <a:noFill/>
                </a:ln>
                <a:solidFill>
                  <a:srgbClr val="C00000"/>
                </a:solidFill>
                <a:effectLst/>
                <a:latin typeface="Calibri"/>
                <a:ea typeface="Times New Roman" pitchFamily="18" charset="0"/>
                <a:cs typeface="Times New Roman" pitchFamily="18" charset="0"/>
              </a:rPr>
              <a:t>»</a:t>
            </a:r>
            <a:r>
              <a:rPr kumimoji="0" lang="kk-KZ" b="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 библиовикториналық ойыны ұйымдастырылды. </a:t>
            </a:r>
            <a:endParaRPr kumimoji="0" lang="kk-KZ" b="0" i="0" u="none" strike="noStrike" cap="none" normalizeH="0" baseline="0" dirty="0" smtClean="0">
              <a:ln>
                <a:noFill/>
              </a:ln>
              <a:solidFill>
                <a:srgbClr val="C00000"/>
              </a:solidFill>
              <a:effectLst/>
              <a:latin typeface="Arial" pitchFamily="34" charset="0"/>
              <a:cs typeface="Arial" pitchFamily="34" charset="0"/>
            </a:endParaRPr>
          </a:p>
        </p:txBody>
      </p:sp>
      <p:pic>
        <p:nvPicPr>
          <p:cNvPr id="6" name="Рисунок 5" descr="C:\Users\HP\Downloads\Screenshot_20220609-091239_Instagram.jpg"/>
          <p:cNvPicPr/>
          <p:nvPr/>
        </p:nvPicPr>
        <p:blipFill>
          <a:blip r:embed="rId4"/>
          <a:srcRect t="5644" r="1327" b="50373"/>
          <a:stretch>
            <a:fillRect/>
          </a:stretch>
        </p:blipFill>
        <p:spPr bwMode="auto">
          <a:xfrm>
            <a:off x="6738425" y="2067952"/>
            <a:ext cx="4571999" cy="3235568"/>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594"/>
            <a:ext cx="12193057" cy="6858594"/>
          </a:xfrm>
          <a:prstGeom prst="rect">
            <a:avLst/>
          </a:prstGeom>
        </p:spPr>
      </p:pic>
      <p:sp>
        <p:nvSpPr>
          <p:cNvPr id="3" name="Прямоугольник 2"/>
          <p:cNvSpPr/>
          <p:nvPr/>
        </p:nvSpPr>
        <p:spPr>
          <a:xfrm>
            <a:off x="1157590" y="728701"/>
            <a:ext cx="9533107" cy="4462760"/>
          </a:xfrm>
          <a:prstGeom prst="rect">
            <a:avLst/>
          </a:prstGeom>
        </p:spPr>
        <p:txBody>
          <a:bodyPr wrap="square">
            <a:spAutoFit/>
          </a:bodyPr>
          <a:lstStyle/>
          <a:p>
            <a:r>
              <a:rPr lang="ru-RU" dirty="0" smtClean="0"/>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Жаңа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стандарттарда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бастауыштағы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оқушының</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құзыретін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қалыптастыру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үшін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әдеби</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үйрену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басымдық</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болып</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табылады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Әрине</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адамның</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кітапқа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деген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қатынасы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бастауыш</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мектеп</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жасында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қалыптасады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Оңтайлы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оқуға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үйретудің</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біршама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тиімді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резервтерін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атап</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айтуға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болады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a:t>
            </a:r>
          </a:p>
          <a:p>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1.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Ұзақтығы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емес</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жаттығу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жұмыстарының</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жиілігі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маңызды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a:t>
            </a:r>
          </a:p>
          <a:p>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Бірінші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сынып</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оқушысын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кітапты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ұзақ</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уақыт</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бойы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соңына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дейін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оқуға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отырғызып</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қоюға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болмайды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Біріншіден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баланы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шаршатып</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жалықтырады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екіншіден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оның</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оқуға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деген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ынтасын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жояды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Онан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да 5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минуттан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бірнеше</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бөліп</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оқытса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әлдеқайда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тиімді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Осындай</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жаттығулардың</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тиімділігі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бір</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сағаттық</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жаттығуларға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қарағанда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әлдеқайда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жоғары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a:t>
            </a:r>
          </a:p>
          <a:p>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2.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Ызыңдап</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Ызыңдап</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дегеніміз</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бұл</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бір</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мезгілде</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дауыстап</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сыныптастарына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кедергі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келтірмес</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үшін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күбірлеп</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әрқайсысы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өз</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жылдамдығымен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біреуі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жылдам</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біреуі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баяу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барлық</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оқушылардың</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оқуы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Әрбір</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баламен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2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минуттай</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жұмыс</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жасай</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алады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a:t>
            </a:r>
          </a:p>
          <a:p>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3.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Әр</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сабақ</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сайын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бес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минуттық</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a:t>
            </a:r>
          </a:p>
          <a:p>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Әр</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сабақтағы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бес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минуттық</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оқуды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қарастырып</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көрейік</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Мысалы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Әр</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сабақта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бес минут,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әр</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күні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4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сабақ</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аптасына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5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күн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бар.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Бір</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апталық</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жаттығу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100 минут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көлемінде</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болады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Дәстүрлі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әдістермен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2-3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минутты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салыңыз</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Жаттығу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уақытынын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50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есеге</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артқаны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көрініп</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тұр</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Мұның</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бәрі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де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әдістемелік</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айласыз</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жүзеге</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асады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a:t>
            </a:r>
          </a:p>
          <a:p>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4.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Ұйықтар</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алдындағы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Бұл</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жақсы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нәтиже</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береді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Өйткені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соңғы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оқиғалар</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эмоционалды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есте</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сақталып</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қалады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яғни</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адам</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ұйықтағанда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8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сағат</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бойы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сол</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әсерде</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болады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a:t>
            </a:r>
          </a:p>
          <a:p>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5.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Аялауыш</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тәртіптегі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егер</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бала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оқуды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ұнатпаса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a:t>
            </a:r>
          </a:p>
          <a:p>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Жеткіншек</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бір-екі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жолды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оқиды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және</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содан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кейін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қысқа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мерзімге</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демалады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Балалары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оқып-үйренуді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қаламайтын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ата-аналарға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осы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тренингті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ұсыныс</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жасауға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болады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a:t>
            </a:r>
            <a:endParaRPr lang="ru-RU" sz="1400" b="1" dirty="0">
              <a:solidFill>
                <a:schemeClr val="accent5">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342675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29" y="-297"/>
            <a:ext cx="12193057" cy="6858594"/>
          </a:xfrm>
          <a:prstGeom prst="rect">
            <a:avLst/>
          </a:prstGeom>
        </p:spPr>
      </p:pic>
      <p:sp>
        <p:nvSpPr>
          <p:cNvPr id="3" name="Прямоугольник 2"/>
          <p:cNvSpPr/>
          <p:nvPr/>
        </p:nvSpPr>
        <p:spPr>
          <a:xfrm>
            <a:off x="1157591" y="529045"/>
            <a:ext cx="9503923" cy="4185761"/>
          </a:xfrm>
          <a:prstGeom prst="rect">
            <a:avLst/>
          </a:prstGeom>
        </p:spPr>
        <p:txBody>
          <a:bodyPr wrap="square">
            <a:spAutoFit/>
          </a:bodyPr>
          <a:lstStyle/>
          <a:p>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Оқушылардың</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оқырмандық</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іс-әрекетін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жүйелі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үш</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кезеңде</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ұйымдастыру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ұсынылады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a:t>
            </a:r>
          </a:p>
          <a:p>
            <a:endParaRPr lang="ru-RU" sz="1400" b="1" dirty="0" smtClean="0">
              <a:solidFill>
                <a:schemeClr val="accent5">
                  <a:lumMod val="75000"/>
                </a:schemeClr>
              </a:solidFill>
              <a:latin typeface="Times New Roman" panose="02020603050405020304" pitchFamily="18" charset="0"/>
              <a:cs typeface="Times New Roman" panose="02020603050405020304" pitchFamily="18" charset="0"/>
            </a:endParaRPr>
          </a:p>
          <a:p>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1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кезең</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сапалы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дағдысына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жұмыс</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жүгіртіп</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оқуға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тұрақты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жаттығу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оқыған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шығарманың</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көлемі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мен саны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ұлғайту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Оқушыға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жүгіртіп</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оқуға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дағдыланбай</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тұрып</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басқа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барлық</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пәндер</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мен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бастауыш</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сыныпта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МЖМБС-ты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меңгеру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қиын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болады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Көркем</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әдеби</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шығарманың</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мәтінін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меңгеру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және</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одан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қажетті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ақпаратты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алу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мүмкіндігін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дамыту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a:t>
            </a:r>
          </a:p>
          <a:p>
            <a:endParaRPr lang="ru-RU" sz="1400" b="1" dirty="0" smtClean="0">
              <a:solidFill>
                <a:schemeClr val="accent5">
                  <a:lumMod val="75000"/>
                </a:schemeClr>
              </a:solidFill>
              <a:latin typeface="Times New Roman" panose="02020603050405020304" pitchFamily="18" charset="0"/>
              <a:cs typeface="Times New Roman" panose="02020603050405020304" pitchFamily="18" charset="0"/>
            </a:endParaRPr>
          </a:p>
          <a:p>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2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кезең</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құндылық</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бағдарларын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дамытудағы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оқушының</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іс-әрекеті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танымдық-коммуникативті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қабылдау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эмоциялық</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жауаптылық</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толғану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оқылған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шығарма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бойынша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оқырманның</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пікірі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a:t>
            </a:r>
          </a:p>
          <a:p>
            <a:endParaRPr lang="ru-RU" sz="1400" b="1" dirty="0" smtClean="0">
              <a:solidFill>
                <a:schemeClr val="accent5">
                  <a:lumMod val="75000"/>
                </a:schemeClr>
              </a:solidFill>
              <a:latin typeface="Times New Roman" panose="02020603050405020304" pitchFamily="18" charset="0"/>
              <a:cs typeface="Times New Roman" panose="02020603050405020304" pitchFamily="18" charset="0"/>
            </a:endParaRPr>
          </a:p>
          <a:p>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3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кезең</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кітап</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мәдениетіне</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тәрбиелеу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өз</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бетінше</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оқуға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дағдылану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әрекеті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a:t>
            </a:r>
          </a:p>
          <a:p>
            <a:endParaRPr lang="ru-RU" sz="1400" b="1" dirty="0" smtClean="0">
              <a:solidFill>
                <a:schemeClr val="accent5">
                  <a:lumMod val="75000"/>
                </a:schemeClr>
              </a:solidFill>
              <a:latin typeface="Times New Roman" panose="02020603050405020304" pitchFamily="18" charset="0"/>
              <a:cs typeface="Times New Roman" panose="02020603050405020304" pitchFamily="18" charset="0"/>
            </a:endParaRPr>
          </a:p>
          <a:p>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Оқырман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белсенділігін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қалыптастыру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үдерісі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мектепте</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заманауи</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тиімді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технологиялар</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мен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оқыту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әдістері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қолданылған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жағдайда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тиімді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болады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Мектеп</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оқушысының</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кітап</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іс</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әрекетін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дамыту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Қазақстандағы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білімді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жаңғыртуда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басым</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бағыттардың</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бірі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болып</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табылады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Ұлттың</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рухани</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және</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интеллектуалды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ілгерілеуінің</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құралы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ретіндегі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оқылым</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іс-әрекетіне</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балаларды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және</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жастарды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тарту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мақсатында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Оқуға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құштар</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мектеп</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жобасының</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үлесі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маңызды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болмақ</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Кітап</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оқу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білім</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мен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рухани</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құндылықтарды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беру мен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меңгерудің</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бір</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түрі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ретінде</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тұлғаны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тәрбиелеу</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және</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білім</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беру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адамның</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қоғамда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табысты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болуына</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және</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бәсекеге</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қабілеттілігінің</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жалпы</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деңгейіне</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әсер</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ететіні</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айқын</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a:t>
            </a:r>
            <a:endParaRPr lang="ru-RU" sz="1400" b="1" dirty="0">
              <a:solidFill>
                <a:schemeClr val="accent5">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948569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82880"/>
            <a:ext cx="12192000" cy="6858000"/>
          </a:xfrm>
          <a:prstGeom prst="rect">
            <a:avLst/>
          </a:prstGeom>
        </p:spPr>
      </p:pic>
      <p:sp>
        <p:nvSpPr>
          <p:cNvPr id="38913" name="Rectangle 1"/>
          <p:cNvSpPr>
            <a:spLocks noChangeArrowheads="1"/>
          </p:cNvSpPr>
          <p:nvPr/>
        </p:nvSpPr>
        <p:spPr bwMode="auto">
          <a:xfrm>
            <a:off x="1109115" y="429846"/>
            <a:ext cx="8403771"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b="0"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Кітапхананың мақсаты: оқушыларды, мұғалімдерді және басқа дәрежедегі оқырмандарды оқу </a:t>
            </a:r>
            <a:r>
              <a:rPr kumimoji="0" lang="kk-KZ" b="0" i="0" u="none" strike="noStrike" cap="none" normalizeH="0" baseline="0" dirty="0" smtClean="0">
                <a:ln>
                  <a:noFill/>
                </a:ln>
                <a:solidFill>
                  <a:srgbClr val="C00000"/>
                </a:solidFill>
                <a:effectLst/>
                <a:latin typeface="Calibri"/>
                <a:ea typeface="Calibri" pitchFamily="34" charset="0"/>
                <a:cs typeface="Times New Roman" pitchFamily="18" charset="0"/>
              </a:rPr>
              <a:t>–</a:t>
            </a:r>
            <a:r>
              <a:rPr kumimoji="0" lang="kk-KZ" b="0"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 тәрбие процестерімен, өздігінен білім алу және ақпараттық </a:t>
            </a:r>
            <a:r>
              <a:rPr kumimoji="0" lang="kk-KZ" b="0" i="0" u="none" strike="noStrike" cap="none" normalizeH="0" baseline="0" dirty="0" smtClean="0">
                <a:ln>
                  <a:noFill/>
                </a:ln>
                <a:solidFill>
                  <a:srgbClr val="C00000"/>
                </a:solidFill>
                <a:effectLst/>
                <a:latin typeface="Calibri"/>
                <a:ea typeface="Calibri" pitchFamily="34" charset="0"/>
                <a:cs typeface="Times New Roman" pitchFamily="18" charset="0"/>
              </a:rPr>
              <a:t>–</a:t>
            </a:r>
            <a:r>
              <a:rPr kumimoji="0" lang="kk-KZ" b="0"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 библиографиялық жазбалармен қамтамасыз ету және бастауыш буыннан бастап, ары қарай барлық дамыту кезеңдерде оқушыларды ақпараттық мәдениетке тәрбиелеу. Мектеп кітапханасында 36852кітап қоры жинақталған.</a:t>
            </a:r>
            <a:endParaRPr kumimoji="0" lang="ru-RU" b="0" i="0" u="none" strike="noStrike" cap="none" normalizeH="0" baseline="0" dirty="0" smtClean="0">
              <a:ln>
                <a:noFill/>
              </a:ln>
              <a:solidFill>
                <a:srgbClr val="C0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b="0"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Оның ішінде оқулықтар -32850 дана</a:t>
            </a:r>
            <a:endParaRPr kumimoji="0" lang="ru-RU" b="0" i="0" u="none" strike="noStrike" cap="none" normalizeH="0" baseline="0" dirty="0" smtClean="0">
              <a:ln>
                <a:noFill/>
              </a:ln>
              <a:solidFill>
                <a:srgbClr val="C0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b="0"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Көркем әдебиет </a:t>
            </a:r>
            <a:r>
              <a:rPr kumimoji="0" lang="kk-KZ" b="0" i="0" u="none" strike="noStrike" cap="none" normalizeH="0" baseline="0" dirty="0" smtClean="0">
                <a:ln>
                  <a:noFill/>
                </a:ln>
                <a:solidFill>
                  <a:srgbClr val="C00000"/>
                </a:solidFill>
                <a:effectLst/>
                <a:latin typeface="Calibri"/>
                <a:ea typeface="Calibri" pitchFamily="34" charset="0"/>
                <a:cs typeface="Times New Roman" pitchFamily="18" charset="0"/>
              </a:rPr>
              <a:t>–</a:t>
            </a:r>
            <a:r>
              <a:rPr kumimoji="0" lang="kk-KZ" b="0"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 1526 дана</a:t>
            </a:r>
          </a:p>
          <a:p>
            <a:pPr marL="0" marR="0" lvl="0" indent="0" algn="l" defTabSz="914400" rtl="0" eaLnBrk="0" fontAlgn="base" latinLnBrk="0" hangingPunct="0">
              <a:lnSpc>
                <a:spcPct val="100000"/>
              </a:lnSpc>
              <a:spcBef>
                <a:spcPct val="0"/>
              </a:spcBef>
              <a:spcAft>
                <a:spcPct val="0"/>
              </a:spcAft>
              <a:buClrTx/>
              <a:buSzTx/>
              <a:buFontTx/>
              <a:buNone/>
              <a:tabLst/>
            </a:pPr>
            <a:r>
              <a:rPr kumimoji="0" lang="kk-KZ" b="0"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Методикалық әдебиет -1103  дана кітап қоры бар. </a:t>
            </a:r>
            <a:endParaRPr kumimoji="0" lang="kk-KZ" b="0" i="0" u="none" strike="noStrike" cap="none" normalizeH="0" baseline="0" dirty="0" smtClean="0">
              <a:ln>
                <a:noFill/>
              </a:ln>
              <a:solidFill>
                <a:srgbClr val="C00000"/>
              </a:solidFill>
              <a:effectLst/>
              <a:latin typeface="Arial" pitchFamily="34" charset="0"/>
              <a:cs typeface="Arial" pitchFamily="34" charset="0"/>
            </a:endParaRPr>
          </a:p>
        </p:txBody>
      </p:sp>
      <p:sp>
        <p:nvSpPr>
          <p:cNvPr id="38914" name="Rectangle 2"/>
          <p:cNvSpPr>
            <a:spLocks noChangeArrowheads="1"/>
          </p:cNvSpPr>
          <p:nvPr/>
        </p:nvSpPr>
        <p:spPr bwMode="auto">
          <a:xfrm>
            <a:off x="914400" y="2684026"/>
            <a:ext cx="10560148"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b="0" i="0" u="none" strike="noStrike" cap="none" normalizeH="0" baseline="0" dirty="0" smtClean="0">
                <a:ln>
                  <a:noFill/>
                </a:ln>
                <a:solidFill>
                  <a:srgbClr val="C00000"/>
                </a:solidFill>
                <a:effectLst/>
                <a:latin typeface="Times New Roman" pitchFamily="18" charset="0"/>
                <a:ea typeface="SimSun" pitchFamily="2" charset="-122"/>
                <a:cs typeface="Times New Roman" pitchFamily="18" charset="0"/>
              </a:rPr>
              <a:t>Кітапхана қорындағы оқулықтар саны- 32852 дана, берілген оқулықтар саны 23040дана.</a:t>
            </a:r>
            <a:endParaRPr kumimoji="0" lang="ru-RU" b="0" i="0" u="none" strike="noStrike" cap="none" normalizeH="0" baseline="0" dirty="0" smtClean="0">
              <a:ln>
                <a:noFill/>
              </a:ln>
              <a:solidFill>
                <a:srgbClr val="C000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kk-KZ" b="0" i="0" u="none" strike="noStrike" cap="none" normalizeH="0" baseline="0" dirty="0" smtClean="0">
                <a:ln>
                  <a:noFill/>
                </a:ln>
                <a:solidFill>
                  <a:srgbClr val="C00000"/>
                </a:solidFill>
                <a:effectLst/>
                <a:latin typeface="Times New Roman" pitchFamily="18" charset="0"/>
                <a:ea typeface="SimSun" pitchFamily="2" charset="-122"/>
                <a:cs typeface="Times New Roman" pitchFamily="18" charset="0"/>
              </a:rPr>
              <a:t>  Оқылым саны – 1455</a:t>
            </a:r>
            <a:endParaRPr kumimoji="0" lang="ru-RU" b="0" i="0" u="none" strike="noStrike" cap="none" normalizeH="0" baseline="0" dirty="0" smtClean="0">
              <a:ln>
                <a:noFill/>
              </a:ln>
              <a:solidFill>
                <a:srgbClr val="C000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kk-KZ" b="0" i="0" u="none" strike="noStrike" cap="none" normalizeH="0" baseline="0" dirty="0" smtClean="0">
                <a:ln>
                  <a:noFill/>
                </a:ln>
                <a:solidFill>
                  <a:srgbClr val="C00000"/>
                </a:solidFill>
                <a:effectLst/>
                <a:latin typeface="Times New Roman" pitchFamily="18" charset="0"/>
                <a:ea typeface="SimSun" pitchFamily="2" charset="-122"/>
                <a:cs typeface="Times New Roman" pitchFamily="18" charset="0"/>
              </a:rPr>
              <a:t>  Қатысылым саны – 526</a:t>
            </a:r>
            <a:endParaRPr kumimoji="0" lang="ru-RU" b="0" i="0" u="none" strike="noStrike" cap="none" normalizeH="0" baseline="0" dirty="0" smtClean="0">
              <a:ln>
                <a:noFill/>
              </a:ln>
              <a:solidFill>
                <a:srgbClr val="C000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kk-KZ" b="0" i="0" u="none" strike="noStrike" cap="none" normalizeH="0" baseline="0" dirty="0" smtClean="0">
                <a:ln>
                  <a:noFill/>
                </a:ln>
                <a:solidFill>
                  <a:srgbClr val="C00000"/>
                </a:solidFill>
                <a:effectLst/>
                <a:latin typeface="Times New Roman" pitchFamily="18" charset="0"/>
                <a:ea typeface="SimSun" pitchFamily="2" charset="-122"/>
                <a:cs typeface="Times New Roman" pitchFamily="18" charset="0"/>
              </a:rPr>
              <a:t> Кітап берілім саны - 1655</a:t>
            </a:r>
            <a:endParaRPr kumimoji="0" lang="ru-RU" b="0" i="0" u="none" strike="noStrike" cap="none" normalizeH="0" baseline="0" dirty="0" smtClean="0">
              <a:ln>
                <a:noFill/>
              </a:ln>
              <a:solidFill>
                <a:srgbClr val="C000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kk-KZ" b="0" i="0" u="none" strike="noStrike" cap="none" normalizeH="0" baseline="0" dirty="0" smtClean="0">
                <a:ln>
                  <a:noFill/>
                </a:ln>
                <a:solidFill>
                  <a:srgbClr val="C00000"/>
                </a:solidFill>
                <a:effectLst/>
                <a:latin typeface="Times New Roman" pitchFamily="18" charset="0"/>
                <a:ea typeface="SimSun" pitchFamily="2" charset="-122"/>
                <a:cs typeface="Times New Roman" pitchFamily="18" charset="0"/>
              </a:rPr>
              <a:t>Мектеп кітапханасы мұғалімдерге және оқушыларға арналған ақпараттық орталық. Мектеп кітапханасының жалпы аумағы 61.4 , 3 қабатта орналасқан. Абонемент залы және оқу залы бар. Оқу залында орындықтар саны 20, 1 компьютер, 2ноутбук , 1 принтер бар. Мектеп кітапханасында оқырмандарға арналған «Қазақстан көркем әдебиеті», «Батырлар жыры», «Шетел әдебиеті қазақ тілінде», «Қазақ әдебиеті орыс тілінде», «Анықтамалықтар, сөздіктер» кітап сөрелері бар. Оқу залында тұрақты түрде кітап көрмелері орналасқан. «Қазақ әдебиетінің майталмандары», «Тарихы терең қазақ елі», «Дала фольклорының антологиясы», «Мәңгілік ел- оқитын ел», «Қазақ халқының салт- дәстүрлері», «Табиғат тал бесік». «Бір ел – бір кітап» акциясы бойынша биылғы жыл А.Байтұрсыновқа арналған кітап көрмесі ұйымдастырылды.</a:t>
            </a:r>
            <a:endParaRPr kumimoji="0" lang="kk-KZ" b="0" i="0" u="none" strike="noStrike" cap="none" normalizeH="0" baseline="0" dirty="0" smtClean="0">
              <a:ln>
                <a:noFill/>
              </a:ln>
              <a:solidFill>
                <a:srgbClr val="C00000"/>
              </a:solidFill>
              <a:effectLst/>
              <a:latin typeface="Arial" pitchFamily="34" charset="0"/>
              <a:cs typeface="Arial"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57" y="-18374"/>
            <a:ext cx="12193057" cy="6858594"/>
          </a:xfrm>
          <a:prstGeom prst="rect">
            <a:avLst/>
          </a:prstGeom>
        </p:spPr>
      </p:pic>
      <p:pic>
        <p:nvPicPr>
          <p:cNvPr id="3" name="Рисунок 2"/>
          <p:cNvPicPr>
            <a:picLocks noChangeAspect="1"/>
          </p:cNvPicPr>
          <p:nvPr/>
        </p:nvPicPr>
        <p:blipFill>
          <a:blip r:embed="rId3"/>
          <a:stretch>
            <a:fillRect/>
          </a:stretch>
        </p:blipFill>
        <p:spPr>
          <a:xfrm rot="20678932">
            <a:off x="1232369" y="1985258"/>
            <a:ext cx="4154329" cy="2456901"/>
          </a:xfrm>
          <a:prstGeom prst="rect">
            <a:avLst/>
          </a:prstGeom>
        </p:spPr>
      </p:pic>
      <p:sp>
        <p:nvSpPr>
          <p:cNvPr id="4" name="Прямоугольник 3"/>
          <p:cNvSpPr/>
          <p:nvPr/>
        </p:nvSpPr>
        <p:spPr>
          <a:xfrm>
            <a:off x="440987" y="878201"/>
            <a:ext cx="4880043" cy="523220"/>
          </a:xfrm>
          <a:prstGeom prst="rect">
            <a:avLst/>
          </a:prstGeom>
        </p:spPr>
        <p:txBody>
          <a:bodyPr wrap="square">
            <a:spAutoFit/>
          </a:bodyPr>
          <a:lstStyle/>
          <a:p>
            <a:r>
              <a:rPr lang="ru-RU" sz="1400" dirty="0" smtClean="0">
                <a:solidFill>
                  <a:srgbClr val="FF0000"/>
                </a:solidFill>
                <a:latin typeface="Times New Roman" panose="02020603050405020304" pitchFamily="18" charset="0"/>
                <a:cs typeface="Times New Roman" panose="02020603050405020304" pitchFamily="18" charset="0"/>
              </a:rPr>
              <a:t>«</a:t>
            </a:r>
            <a:r>
              <a:rPr lang="ru-RU" sz="1400" dirty="0" err="1" smtClean="0">
                <a:solidFill>
                  <a:srgbClr val="FF0000"/>
                </a:solidFill>
                <a:latin typeface="Times New Roman" panose="02020603050405020304" pitchFamily="18" charset="0"/>
                <a:cs typeface="Times New Roman" panose="02020603050405020304" pitchFamily="18" charset="0"/>
              </a:rPr>
              <a:t>Оқуға</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құштар</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мектеп</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аясында</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кітапханаға</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жаңадан</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келген</a:t>
            </a:r>
            <a:r>
              <a:rPr lang="ru-RU" sz="1400" dirty="0" smtClean="0">
                <a:solidFill>
                  <a:srgbClr val="FF0000"/>
                </a:solidFill>
                <a:latin typeface="Times New Roman" panose="02020603050405020304" pitchFamily="18" charset="0"/>
                <a:cs typeface="Times New Roman" panose="02020603050405020304" pitchFamily="18" charset="0"/>
              </a:rPr>
              <a:t> </a:t>
            </a:r>
          </a:p>
          <a:p>
            <a:r>
              <a:rPr lang="ru-RU" sz="1400" dirty="0" err="1" smtClean="0">
                <a:solidFill>
                  <a:srgbClr val="FF0000"/>
                </a:solidFill>
                <a:latin typeface="Times New Roman" panose="02020603050405020304" pitchFamily="18" charset="0"/>
                <a:cs typeface="Times New Roman" panose="02020603050405020304" pitchFamily="18" charset="0"/>
              </a:rPr>
              <a:t>журналдары</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бойынша</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оқу</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сағаты</a:t>
            </a:r>
            <a:r>
              <a:rPr lang="ru-RU" sz="1400" dirty="0" smtClean="0">
                <a:solidFill>
                  <a:srgbClr val="FF0000"/>
                </a:solidFill>
                <a:latin typeface="Times New Roman" panose="02020603050405020304" pitchFamily="18" charset="0"/>
                <a:cs typeface="Times New Roman" panose="02020603050405020304" pitchFamily="18" charset="0"/>
              </a:rPr>
              <a:t> </a:t>
            </a:r>
            <a:endParaRPr lang="ru-RU" sz="1400" dirty="0">
              <a:solidFill>
                <a:srgbClr val="FF0000"/>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4"/>
          <a:stretch>
            <a:fillRect/>
          </a:stretch>
        </p:blipFill>
        <p:spPr>
          <a:xfrm>
            <a:off x="6423982" y="2592751"/>
            <a:ext cx="3779848" cy="2859272"/>
          </a:xfrm>
          <a:prstGeom prst="rect">
            <a:avLst/>
          </a:prstGeom>
        </p:spPr>
      </p:pic>
      <p:sp>
        <p:nvSpPr>
          <p:cNvPr id="6" name="Прямоугольник 5"/>
          <p:cNvSpPr/>
          <p:nvPr/>
        </p:nvSpPr>
        <p:spPr>
          <a:xfrm>
            <a:off x="6507033" y="1911645"/>
            <a:ext cx="3613746" cy="338554"/>
          </a:xfrm>
          <a:prstGeom prst="rect">
            <a:avLst/>
          </a:prstGeom>
        </p:spPr>
        <p:txBody>
          <a:bodyPr wrap="none">
            <a:spAutoFit/>
          </a:bodyPr>
          <a:lstStyle/>
          <a:p>
            <a:r>
              <a:rPr lang="ru-RU" sz="1600" dirty="0" smtClean="0">
                <a:solidFill>
                  <a:srgbClr val="FF0000"/>
                </a:solidFill>
                <a:latin typeface="Times New Roman" panose="02020603050405020304" pitchFamily="18" charset="0"/>
                <a:cs typeface="Times New Roman" panose="02020603050405020304" pitchFamily="18" charset="0"/>
              </a:rPr>
              <a:t>«</a:t>
            </a:r>
            <a:r>
              <a:rPr lang="ru-RU" sz="1600" dirty="0" err="1" smtClean="0">
                <a:solidFill>
                  <a:srgbClr val="FF0000"/>
                </a:solidFill>
                <a:latin typeface="Times New Roman" panose="02020603050405020304" pitchFamily="18" charset="0"/>
                <a:cs typeface="Times New Roman" panose="02020603050405020304" pitchFamily="18" charset="0"/>
              </a:rPr>
              <a:t>Отбасы</a:t>
            </a:r>
            <a:r>
              <a:rPr lang="ru-RU" sz="1600" dirty="0" smtClean="0">
                <a:solidFill>
                  <a:srgbClr val="FF0000"/>
                </a:solidFill>
                <a:latin typeface="Times New Roman" panose="02020603050405020304" pitchFamily="18" charset="0"/>
                <a:cs typeface="Times New Roman" panose="02020603050405020304" pitchFamily="18" charset="0"/>
              </a:rPr>
              <a:t> – </a:t>
            </a:r>
            <a:r>
              <a:rPr lang="ru-RU" sz="1600" dirty="0" err="1" smtClean="0">
                <a:solidFill>
                  <a:srgbClr val="FF0000"/>
                </a:solidFill>
                <a:latin typeface="Times New Roman" panose="02020603050405020304" pitchFamily="18" charset="0"/>
                <a:cs typeface="Times New Roman" panose="02020603050405020304" pitchFamily="18" charset="0"/>
              </a:rPr>
              <a:t>шабыт</a:t>
            </a:r>
            <a:r>
              <a:rPr lang="ru-RU" sz="1600" dirty="0" smtClean="0">
                <a:solidFill>
                  <a:srgbClr val="FF0000"/>
                </a:solidFill>
                <a:latin typeface="Times New Roman" panose="02020603050405020304" pitchFamily="18" charset="0"/>
                <a:cs typeface="Times New Roman" panose="02020603050405020304" pitchFamily="18" charset="0"/>
              </a:rPr>
              <a:t> </a:t>
            </a:r>
            <a:r>
              <a:rPr lang="ru-RU" sz="1600" dirty="0" err="1" smtClean="0">
                <a:solidFill>
                  <a:srgbClr val="FF0000"/>
                </a:solidFill>
                <a:latin typeface="Times New Roman" panose="02020603050405020304" pitchFamily="18" charset="0"/>
                <a:cs typeface="Times New Roman" panose="02020603050405020304" pitchFamily="18" charset="0"/>
              </a:rPr>
              <a:t>көзі</a:t>
            </a:r>
            <a:r>
              <a:rPr lang="ru-RU" sz="1600" dirty="0" smtClean="0">
                <a:solidFill>
                  <a:srgbClr val="FF0000"/>
                </a:solidFill>
                <a:latin typeface="Times New Roman" panose="02020603050405020304" pitchFamily="18" charset="0"/>
                <a:cs typeface="Times New Roman" panose="02020603050405020304" pitchFamily="18" charset="0"/>
              </a:rPr>
              <a:t>» </a:t>
            </a:r>
            <a:r>
              <a:rPr lang="ru-RU" sz="1600" dirty="0" err="1" smtClean="0">
                <a:solidFill>
                  <a:srgbClr val="FF0000"/>
                </a:solidFill>
                <a:latin typeface="Times New Roman" panose="02020603050405020304" pitchFamily="18" charset="0"/>
                <a:cs typeface="Times New Roman" panose="02020603050405020304" pitchFamily="18" charset="0"/>
              </a:rPr>
              <a:t>кітап</a:t>
            </a:r>
            <a:r>
              <a:rPr lang="ru-RU" sz="1600" dirty="0" smtClean="0">
                <a:solidFill>
                  <a:srgbClr val="FF0000"/>
                </a:solidFill>
                <a:latin typeface="Times New Roman" panose="02020603050405020304" pitchFamily="18" charset="0"/>
                <a:cs typeface="Times New Roman" panose="02020603050405020304" pitchFamily="18" charset="0"/>
              </a:rPr>
              <a:t> </a:t>
            </a:r>
            <a:r>
              <a:rPr lang="ru-RU" sz="1600" dirty="0" err="1" smtClean="0">
                <a:solidFill>
                  <a:srgbClr val="FF0000"/>
                </a:solidFill>
                <a:latin typeface="Times New Roman" panose="02020603050405020304" pitchFamily="18" charset="0"/>
                <a:cs typeface="Times New Roman" panose="02020603050405020304" pitchFamily="18" charset="0"/>
              </a:rPr>
              <a:t>көрмесі</a:t>
            </a:r>
            <a:r>
              <a:rPr lang="ru-RU" sz="1600" dirty="0" smtClean="0">
                <a:solidFill>
                  <a:srgbClr val="FF0000"/>
                </a:solidFill>
                <a:latin typeface="Times New Roman" panose="02020603050405020304" pitchFamily="18" charset="0"/>
                <a:cs typeface="Times New Roman" panose="02020603050405020304" pitchFamily="18" charset="0"/>
              </a:rPr>
              <a:t> . </a:t>
            </a:r>
            <a:endParaRPr lang="ru-RU"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122741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29" y="-297"/>
            <a:ext cx="12193057" cy="6858594"/>
          </a:xfrm>
          <a:prstGeom prst="rect">
            <a:avLst/>
          </a:prstGeom>
        </p:spPr>
      </p:pic>
      <p:pic>
        <p:nvPicPr>
          <p:cNvPr id="3" name="Рисунок 2"/>
          <p:cNvPicPr>
            <a:picLocks noChangeAspect="1"/>
          </p:cNvPicPr>
          <p:nvPr/>
        </p:nvPicPr>
        <p:blipFill>
          <a:blip r:embed="rId3"/>
          <a:stretch>
            <a:fillRect/>
          </a:stretch>
        </p:blipFill>
        <p:spPr>
          <a:xfrm>
            <a:off x="773606" y="1139116"/>
            <a:ext cx="4535817" cy="2828789"/>
          </a:xfrm>
          <a:prstGeom prst="rect">
            <a:avLst/>
          </a:prstGeom>
        </p:spPr>
      </p:pic>
      <p:pic>
        <p:nvPicPr>
          <p:cNvPr id="4" name="Рисунок 3"/>
          <p:cNvPicPr>
            <a:picLocks noChangeAspect="1"/>
          </p:cNvPicPr>
          <p:nvPr/>
        </p:nvPicPr>
        <p:blipFill>
          <a:blip r:embed="rId4"/>
          <a:stretch>
            <a:fillRect/>
          </a:stretch>
        </p:blipFill>
        <p:spPr>
          <a:xfrm>
            <a:off x="6008205" y="2938284"/>
            <a:ext cx="4163929" cy="2712955"/>
          </a:xfrm>
          <a:prstGeom prst="rect">
            <a:avLst/>
          </a:prstGeom>
        </p:spPr>
      </p:pic>
      <p:sp>
        <p:nvSpPr>
          <p:cNvPr id="5" name="Прямоугольник 4"/>
          <p:cNvSpPr/>
          <p:nvPr/>
        </p:nvSpPr>
        <p:spPr>
          <a:xfrm>
            <a:off x="703634" y="287706"/>
            <a:ext cx="6096000" cy="738664"/>
          </a:xfrm>
          <a:prstGeom prst="rect">
            <a:avLst/>
          </a:prstGeom>
        </p:spPr>
        <p:txBody>
          <a:bodyPr>
            <a:spAutoFit/>
          </a:bodyPr>
          <a:lstStyle/>
          <a:p>
            <a:r>
              <a:rPr lang="ru-RU" sz="1400" dirty="0" smtClean="0">
                <a:solidFill>
                  <a:srgbClr val="FF0000"/>
                </a:solidFill>
                <a:latin typeface="Times New Roman" panose="02020603050405020304" pitchFamily="18" charset="0"/>
                <a:cs typeface="Times New Roman" panose="02020603050405020304" pitchFamily="18" charset="0"/>
              </a:rPr>
              <a:t>«Мен </a:t>
            </a:r>
            <a:r>
              <a:rPr lang="ru-RU" sz="1400" dirty="0" err="1" smtClean="0">
                <a:solidFill>
                  <a:srgbClr val="FF0000"/>
                </a:solidFill>
                <a:latin typeface="Times New Roman" panose="02020603050405020304" pitchFamily="18" charset="0"/>
                <a:cs typeface="Times New Roman" panose="02020603050405020304" pitchFamily="18" charset="0"/>
              </a:rPr>
              <a:t>оқыған</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кітапты</a:t>
            </a:r>
            <a:r>
              <a:rPr lang="ru-RU" sz="1400" dirty="0" smtClean="0">
                <a:solidFill>
                  <a:srgbClr val="FF0000"/>
                </a:solidFill>
                <a:latin typeface="Times New Roman" panose="02020603050405020304" pitchFamily="18" charset="0"/>
                <a:cs typeface="Times New Roman" panose="02020603050405020304" pitchFamily="18" charset="0"/>
              </a:rPr>
              <a:t> сен де </a:t>
            </a:r>
            <a:r>
              <a:rPr lang="ru-RU" sz="1400" dirty="0" err="1" smtClean="0">
                <a:solidFill>
                  <a:srgbClr val="FF0000"/>
                </a:solidFill>
                <a:latin typeface="Times New Roman" panose="02020603050405020304" pitchFamily="18" charset="0"/>
                <a:cs typeface="Times New Roman" panose="02020603050405020304" pitchFamily="18" charset="0"/>
              </a:rPr>
              <a:t>оқы</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атты</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оқырман</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керуені</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ұйымдастырылды</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І.Есенберлиннің</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Көшпенділер</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трилогиясына</a:t>
            </a:r>
            <a:r>
              <a:rPr lang="ru-RU" sz="1400" dirty="0" smtClean="0">
                <a:solidFill>
                  <a:srgbClr val="FF0000"/>
                </a:solidFill>
                <a:latin typeface="Times New Roman" panose="02020603050405020304" pitchFamily="18" charset="0"/>
                <a:cs typeface="Times New Roman" panose="02020603050405020304" pitchFamily="18" charset="0"/>
              </a:rPr>
              <a:t> 45 </a:t>
            </a:r>
            <a:r>
              <a:rPr lang="ru-RU" sz="1400" dirty="0" err="1" smtClean="0">
                <a:solidFill>
                  <a:srgbClr val="FF0000"/>
                </a:solidFill>
                <a:latin typeface="Times New Roman" panose="02020603050405020304" pitchFamily="18" charset="0"/>
                <a:cs typeface="Times New Roman" panose="02020603050405020304" pitchFamily="18" charset="0"/>
              </a:rPr>
              <a:t>жыл</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толуына</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байланысты</a:t>
            </a:r>
            <a:r>
              <a:rPr lang="ru-RU" sz="1400" dirty="0" smtClean="0">
                <a:solidFill>
                  <a:srgbClr val="FF0000"/>
                </a:solidFill>
                <a:latin typeface="Times New Roman" panose="02020603050405020304" pitchFamily="18" charset="0"/>
                <a:cs typeface="Times New Roman" panose="02020603050405020304" pitchFamily="18" charset="0"/>
              </a:rPr>
              <a:t> 10 </a:t>
            </a:r>
            <a:r>
              <a:rPr lang="ru-RU" sz="1400" dirty="0" err="1" smtClean="0">
                <a:solidFill>
                  <a:srgbClr val="FF0000"/>
                </a:solidFill>
                <a:latin typeface="Times New Roman" panose="02020603050405020304" pitchFamily="18" charset="0"/>
                <a:cs typeface="Times New Roman" panose="02020603050405020304" pitchFamily="18" charset="0"/>
              </a:rPr>
              <a:t>сынып</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оқушыларымен</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оқып</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және</a:t>
            </a:r>
            <a:r>
              <a:rPr lang="ru-RU" sz="1400" dirty="0" smtClean="0">
                <a:solidFill>
                  <a:srgbClr val="FF0000"/>
                </a:solidFill>
                <a:latin typeface="Times New Roman" panose="02020603050405020304" pitchFamily="18" charset="0"/>
                <a:cs typeface="Times New Roman" panose="02020603050405020304" pitchFamily="18" charset="0"/>
              </a:rPr>
              <a:t> де </a:t>
            </a:r>
            <a:r>
              <a:rPr lang="ru-RU" sz="1400" dirty="0" err="1" smtClean="0">
                <a:solidFill>
                  <a:srgbClr val="FF0000"/>
                </a:solidFill>
                <a:latin typeface="Times New Roman" panose="02020603050405020304" pitchFamily="18" charset="0"/>
                <a:cs typeface="Times New Roman" panose="02020603050405020304" pitchFamily="18" charset="0"/>
              </a:rPr>
              <a:t>оқуға</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ұсынды</a:t>
            </a:r>
            <a:r>
              <a:rPr lang="ru-RU" sz="1400" dirty="0" smtClean="0">
                <a:solidFill>
                  <a:srgbClr val="FF0000"/>
                </a:solidFill>
                <a:latin typeface="Times New Roman" panose="02020603050405020304" pitchFamily="18" charset="0"/>
                <a:cs typeface="Times New Roman" panose="02020603050405020304" pitchFamily="18" charset="0"/>
              </a:rPr>
              <a:t>.</a:t>
            </a:r>
            <a:endParaRPr lang="ru-RU" sz="1400" dirty="0">
              <a:solidFill>
                <a:srgbClr val="FF0000"/>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6095999" y="2094158"/>
            <a:ext cx="4131012" cy="584775"/>
          </a:xfrm>
          <a:prstGeom prst="rect">
            <a:avLst/>
          </a:prstGeom>
        </p:spPr>
        <p:txBody>
          <a:bodyPr wrap="square">
            <a:spAutoFit/>
          </a:bodyPr>
          <a:lstStyle/>
          <a:p>
            <a:r>
              <a:rPr lang="ru-RU" dirty="0" smtClean="0"/>
              <a:t> </a:t>
            </a:r>
            <a:r>
              <a:rPr lang="ru-RU" sz="1400" dirty="0" err="1" smtClean="0">
                <a:solidFill>
                  <a:srgbClr val="FF0000"/>
                </a:solidFill>
                <a:latin typeface="Times New Roman" panose="02020603050405020304" pitchFamily="18" charset="0"/>
                <a:cs typeface="Times New Roman" panose="02020603050405020304" pitchFamily="18" charset="0"/>
              </a:rPr>
              <a:t>Сынып</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оқушысы</a:t>
            </a:r>
            <a:r>
              <a:rPr lang="ru-RU" sz="1400" dirty="0" smtClean="0">
                <a:solidFill>
                  <a:srgbClr val="FF0000"/>
                </a:solidFill>
                <a:latin typeface="Times New Roman" panose="02020603050405020304" pitchFamily="18" charset="0"/>
                <a:cs typeface="Times New Roman" panose="02020603050405020304" pitchFamily="18" charset="0"/>
              </a:rPr>
              <a:t> Марат </a:t>
            </a:r>
            <a:r>
              <a:rPr lang="ru-RU" sz="1400" dirty="0" err="1" smtClean="0">
                <a:solidFill>
                  <a:srgbClr val="FF0000"/>
                </a:solidFill>
                <a:latin typeface="Times New Roman" panose="02020603050405020304" pitchFamily="18" charset="0"/>
                <a:cs typeface="Times New Roman" panose="02020603050405020304" pitchFamily="18" charset="0"/>
              </a:rPr>
              <a:t>Әділ</a:t>
            </a:r>
            <a:r>
              <a:rPr lang="ru-RU" sz="1400" dirty="0" smtClean="0">
                <a:solidFill>
                  <a:srgbClr val="FF0000"/>
                </a:solidFill>
                <a:latin typeface="Times New Roman" panose="02020603050405020304" pitchFamily="18" charset="0"/>
                <a:cs typeface="Times New Roman" panose="02020603050405020304" pitchFamily="18" charset="0"/>
              </a:rPr>
              <a:t> Ы </a:t>
            </a:r>
            <a:r>
              <a:rPr lang="ru-RU" sz="1400" dirty="0" err="1" smtClean="0">
                <a:solidFill>
                  <a:srgbClr val="FF0000"/>
                </a:solidFill>
                <a:latin typeface="Times New Roman" panose="02020603050405020304" pitchFamily="18" charset="0"/>
                <a:cs typeface="Times New Roman" panose="02020603050405020304" pitchFamily="18" charset="0"/>
              </a:rPr>
              <a:t>Алтынсариннің</a:t>
            </a:r>
            <a:r>
              <a:rPr lang="ru-RU" sz="1400" dirty="0" smtClean="0">
                <a:solidFill>
                  <a:srgbClr val="FF0000"/>
                </a:solidFill>
                <a:latin typeface="Times New Roman" panose="02020603050405020304" pitchFamily="18" charset="0"/>
                <a:cs typeface="Times New Roman" panose="02020603050405020304" pitchFamily="18" charset="0"/>
              </a:rPr>
              <a:t> </a:t>
            </a:r>
          </a:p>
          <a:p>
            <a:r>
              <a:rPr lang="ru-RU" sz="1400" dirty="0">
                <a:solidFill>
                  <a:srgbClr val="FF0000"/>
                </a:solidFill>
                <a:latin typeface="Times New Roman" panose="02020603050405020304" pitchFamily="18" charset="0"/>
                <a:cs typeface="Times New Roman" panose="02020603050405020304" pitchFamily="18" charset="0"/>
              </a:rPr>
              <a:t> </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Өсиет</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өлеңі</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оқыды</a:t>
            </a:r>
            <a:r>
              <a:rPr lang="ru-RU" sz="1400" dirty="0" smtClean="0">
                <a:solidFill>
                  <a:srgbClr val="FF0000"/>
                </a:solidFill>
                <a:latin typeface="Times New Roman" panose="02020603050405020304" pitchFamily="18" charset="0"/>
                <a:cs typeface="Times New Roman" panose="02020603050405020304" pitchFamily="18" charset="0"/>
              </a:rPr>
              <a:t>. </a:t>
            </a:r>
            <a:endParaRPr lang="ru-RU" sz="1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182463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57" y="-53502"/>
            <a:ext cx="12193057" cy="6858594"/>
          </a:xfrm>
          <a:prstGeom prst="rect">
            <a:avLst/>
          </a:prstGeom>
        </p:spPr>
      </p:pic>
      <p:pic>
        <p:nvPicPr>
          <p:cNvPr id="3" name="Рисунок 2"/>
          <p:cNvPicPr>
            <a:picLocks noChangeAspect="1"/>
          </p:cNvPicPr>
          <p:nvPr/>
        </p:nvPicPr>
        <p:blipFill>
          <a:blip r:embed="rId3"/>
          <a:stretch>
            <a:fillRect/>
          </a:stretch>
        </p:blipFill>
        <p:spPr>
          <a:xfrm>
            <a:off x="903792" y="1381323"/>
            <a:ext cx="4378328" cy="3103133"/>
          </a:xfrm>
          <a:prstGeom prst="rect">
            <a:avLst/>
          </a:prstGeom>
          <a:ln>
            <a:noFill/>
          </a:ln>
          <a:effectLst>
            <a:softEdge rad="112500"/>
          </a:effectLst>
        </p:spPr>
      </p:pic>
      <p:sp>
        <p:nvSpPr>
          <p:cNvPr id="4" name="Прямоугольник 3"/>
          <p:cNvSpPr/>
          <p:nvPr/>
        </p:nvSpPr>
        <p:spPr>
          <a:xfrm>
            <a:off x="402077" y="511734"/>
            <a:ext cx="6096000" cy="738664"/>
          </a:xfrm>
          <a:prstGeom prst="rect">
            <a:avLst/>
          </a:prstGeom>
        </p:spPr>
        <p:txBody>
          <a:bodyPr>
            <a:spAutoFit/>
          </a:bodyPr>
          <a:lstStyle/>
          <a:p>
            <a:r>
              <a:rPr lang="ru-RU" sz="1400" dirty="0" smtClean="0">
                <a:solidFill>
                  <a:srgbClr val="FF0000"/>
                </a:solidFill>
                <a:latin typeface="Times New Roman" panose="02020603050405020304" pitchFamily="18" charset="0"/>
                <a:cs typeface="Times New Roman" panose="02020603050405020304" pitchFamily="18" charset="0"/>
              </a:rPr>
              <a:t>«</a:t>
            </a:r>
            <a:r>
              <a:rPr lang="ru-RU" sz="1400" dirty="0" err="1" smtClean="0">
                <a:solidFill>
                  <a:srgbClr val="FF0000"/>
                </a:solidFill>
                <a:latin typeface="Times New Roman" panose="02020603050405020304" pitchFamily="18" charset="0"/>
                <a:cs typeface="Times New Roman" panose="02020603050405020304" pitchFamily="18" charset="0"/>
              </a:rPr>
              <a:t>Қыздар</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апталығы</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оқу</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залында</a:t>
            </a:r>
            <a:r>
              <a:rPr lang="ru-RU" sz="1400" dirty="0" smtClean="0">
                <a:solidFill>
                  <a:srgbClr val="FF0000"/>
                </a:solidFill>
                <a:latin typeface="Times New Roman" panose="02020603050405020304" pitchFamily="18" charset="0"/>
                <a:cs typeface="Times New Roman" panose="02020603050405020304" pitchFamily="18" charset="0"/>
              </a:rPr>
              <a:t> 9 </a:t>
            </a:r>
            <a:r>
              <a:rPr lang="ru-RU" sz="1400" dirty="0" err="1" smtClean="0">
                <a:solidFill>
                  <a:srgbClr val="FF0000"/>
                </a:solidFill>
                <a:latin typeface="Times New Roman" panose="02020603050405020304" pitchFamily="18" charset="0"/>
                <a:cs typeface="Times New Roman" panose="02020603050405020304" pitchFamily="18" charset="0"/>
              </a:rPr>
              <a:t>сынып</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оқушыларымен</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Қыз</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тәрбиелей</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отырып</a:t>
            </a:r>
            <a:r>
              <a:rPr lang="ru-RU" sz="1400" dirty="0" smtClean="0">
                <a:solidFill>
                  <a:srgbClr val="FF0000"/>
                </a:solidFill>
                <a:latin typeface="Times New Roman" panose="02020603050405020304" pitchFamily="18" charset="0"/>
                <a:cs typeface="Times New Roman" panose="02020603050405020304" pitchFamily="18" charset="0"/>
              </a:rPr>
              <a:t> – </a:t>
            </a:r>
            <a:r>
              <a:rPr lang="ru-RU" sz="1400" dirty="0" err="1" smtClean="0">
                <a:solidFill>
                  <a:srgbClr val="FF0000"/>
                </a:solidFill>
                <a:latin typeface="Times New Roman" panose="02020603050405020304" pitchFamily="18" charset="0"/>
                <a:cs typeface="Times New Roman" panose="02020603050405020304" pitchFamily="18" charset="0"/>
              </a:rPr>
              <a:t>ұлт</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тәрбиелейміз</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атты</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кітапхана</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сағаты</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өтті</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Аталар</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сөзі</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кітабы</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және</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Бесік</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жыры</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кітаптарына</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шолу</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жасалынды</a:t>
            </a:r>
            <a:r>
              <a:rPr lang="ru-RU" sz="1400" dirty="0" smtClean="0">
                <a:solidFill>
                  <a:srgbClr val="FF0000"/>
                </a:solidFill>
                <a:latin typeface="Times New Roman" panose="02020603050405020304" pitchFamily="18" charset="0"/>
                <a:cs typeface="Times New Roman" panose="02020603050405020304" pitchFamily="18" charset="0"/>
              </a:rPr>
              <a:t>. </a:t>
            </a:r>
            <a:endParaRPr lang="ru-RU" sz="1400" dirty="0">
              <a:solidFill>
                <a:srgbClr val="FF0000"/>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4"/>
          <a:stretch>
            <a:fillRect/>
          </a:stretch>
        </p:blipFill>
        <p:spPr>
          <a:xfrm>
            <a:off x="5489101" y="3614189"/>
            <a:ext cx="2017951" cy="2456901"/>
          </a:xfrm>
          <a:prstGeom prst="rect">
            <a:avLst/>
          </a:prstGeom>
          <a:ln>
            <a:noFill/>
          </a:ln>
          <a:effectLst>
            <a:softEdge rad="112500"/>
          </a:effectLst>
        </p:spPr>
      </p:pic>
      <p:pic>
        <p:nvPicPr>
          <p:cNvPr id="6" name="Рисунок 5"/>
          <p:cNvPicPr>
            <a:picLocks noChangeAspect="1"/>
          </p:cNvPicPr>
          <p:nvPr/>
        </p:nvPicPr>
        <p:blipFill>
          <a:blip r:embed="rId5"/>
          <a:stretch>
            <a:fillRect/>
          </a:stretch>
        </p:blipFill>
        <p:spPr>
          <a:xfrm>
            <a:off x="7358437" y="3105221"/>
            <a:ext cx="2048434" cy="2456901"/>
          </a:xfrm>
          <a:prstGeom prst="rect">
            <a:avLst/>
          </a:prstGeom>
          <a:ln>
            <a:noFill/>
          </a:ln>
          <a:effectLst>
            <a:softEdge rad="112500"/>
          </a:effectLst>
        </p:spPr>
      </p:pic>
      <p:pic>
        <p:nvPicPr>
          <p:cNvPr id="7" name="Рисунок 6"/>
          <p:cNvPicPr>
            <a:picLocks noChangeAspect="1"/>
          </p:cNvPicPr>
          <p:nvPr/>
        </p:nvPicPr>
        <p:blipFill>
          <a:blip r:embed="rId6"/>
          <a:stretch>
            <a:fillRect/>
          </a:stretch>
        </p:blipFill>
        <p:spPr>
          <a:xfrm>
            <a:off x="9218274" y="2416222"/>
            <a:ext cx="2085013" cy="2426418"/>
          </a:xfrm>
          <a:prstGeom prst="rect">
            <a:avLst/>
          </a:prstGeom>
          <a:ln>
            <a:noFill/>
          </a:ln>
          <a:effectLst>
            <a:softEdge rad="112500"/>
          </a:effectLst>
        </p:spPr>
      </p:pic>
      <p:sp>
        <p:nvSpPr>
          <p:cNvPr id="8" name="Прямоугольник 7"/>
          <p:cNvSpPr/>
          <p:nvPr/>
        </p:nvSpPr>
        <p:spPr>
          <a:xfrm>
            <a:off x="5489101" y="1809343"/>
            <a:ext cx="6096000" cy="523220"/>
          </a:xfrm>
          <a:prstGeom prst="rect">
            <a:avLst/>
          </a:prstGeom>
        </p:spPr>
        <p:txBody>
          <a:bodyPr>
            <a:spAutoFit/>
          </a:bodyPr>
          <a:lstStyle/>
          <a:p>
            <a:r>
              <a:rPr lang="ru-RU" sz="1400" dirty="0" smtClean="0">
                <a:solidFill>
                  <a:srgbClr val="FF0000"/>
                </a:solidFill>
                <a:latin typeface="Times New Roman" panose="02020603050405020304" pitchFamily="18" charset="0"/>
                <a:cs typeface="Times New Roman" panose="02020603050405020304" pitchFamily="18" charset="0"/>
              </a:rPr>
              <a:t>28 </a:t>
            </a:r>
            <a:r>
              <a:rPr lang="ru-RU" sz="1400" dirty="0" err="1" smtClean="0">
                <a:solidFill>
                  <a:srgbClr val="FF0000"/>
                </a:solidFill>
                <a:latin typeface="Times New Roman" panose="02020603050405020304" pitchFamily="18" charset="0"/>
                <a:cs typeface="Times New Roman" panose="02020603050405020304" pitchFamily="18" charset="0"/>
              </a:rPr>
              <a:t>қыркүйек</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қазақ</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әдебиетіне</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өлшеусіз</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үлес</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қосқан</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үш</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алыптың</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туған</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күні</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Әдеби</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ақпарат</a:t>
            </a:r>
            <a:r>
              <a:rPr lang="ru-RU" sz="1400" dirty="0" smtClean="0">
                <a:solidFill>
                  <a:srgbClr val="FF0000"/>
                </a:solidFill>
                <a:latin typeface="Times New Roman" panose="02020603050405020304" pitchFamily="18" charset="0"/>
                <a:cs typeface="Times New Roman" panose="02020603050405020304" pitchFamily="18" charset="0"/>
              </a:rPr>
              <a:t>.</a:t>
            </a:r>
            <a:endParaRPr lang="ru-RU" sz="1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980978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594"/>
            <a:ext cx="12193057" cy="6858594"/>
          </a:xfrm>
          <a:prstGeom prst="rect">
            <a:avLst/>
          </a:prstGeom>
        </p:spPr>
      </p:pic>
      <p:pic>
        <p:nvPicPr>
          <p:cNvPr id="3" name="Рисунок 2"/>
          <p:cNvPicPr>
            <a:picLocks noChangeAspect="1"/>
          </p:cNvPicPr>
          <p:nvPr/>
        </p:nvPicPr>
        <p:blipFill>
          <a:blip r:embed="rId3"/>
          <a:stretch>
            <a:fillRect/>
          </a:stretch>
        </p:blipFill>
        <p:spPr>
          <a:xfrm rot="20798483">
            <a:off x="1702341" y="2389005"/>
            <a:ext cx="3521413" cy="2805564"/>
          </a:xfrm>
          <a:prstGeom prst="rect">
            <a:avLst/>
          </a:prstGeom>
        </p:spPr>
      </p:pic>
      <p:pic>
        <p:nvPicPr>
          <p:cNvPr id="4" name="Рисунок 3"/>
          <p:cNvPicPr>
            <a:picLocks noChangeAspect="1"/>
          </p:cNvPicPr>
          <p:nvPr/>
        </p:nvPicPr>
        <p:blipFill>
          <a:blip r:embed="rId4"/>
          <a:stretch>
            <a:fillRect/>
          </a:stretch>
        </p:blipFill>
        <p:spPr>
          <a:xfrm rot="731073">
            <a:off x="6472975" y="2389005"/>
            <a:ext cx="3575697" cy="2805565"/>
          </a:xfrm>
          <a:prstGeom prst="rect">
            <a:avLst/>
          </a:prstGeom>
        </p:spPr>
      </p:pic>
      <p:sp>
        <p:nvSpPr>
          <p:cNvPr id="5" name="Прямоугольник 4"/>
          <p:cNvSpPr/>
          <p:nvPr/>
        </p:nvSpPr>
        <p:spPr>
          <a:xfrm>
            <a:off x="2581073" y="297557"/>
            <a:ext cx="6096000" cy="1600438"/>
          </a:xfrm>
          <a:prstGeom prst="rect">
            <a:avLst/>
          </a:prstGeom>
        </p:spPr>
        <p:txBody>
          <a:bodyPr>
            <a:spAutoFit/>
          </a:bodyPr>
          <a:lstStyle/>
          <a:p>
            <a:r>
              <a:rPr lang="ru-RU" sz="1400" dirty="0" smtClean="0">
                <a:solidFill>
                  <a:srgbClr val="7030A0"/>
                </a:solidFill>
                <a:latin typeface="Times New Roman" panose="02020603050405020304" pitchFamily="18" charset="0"/>
                <a:cs typeface="Times New Roman" panose="02020603050405020304" pitchFamily="18" charset="0"/>
              </a:rPr>
              <a:t>«Хромтау </a:t>
            </a:r>
            <a:r>
              <a:rPr lang="ru-RU" sz="1400" dirty="0" err="1" smtClean="0">
                <a:solidFill>
                  <a:srgbClr val="7030A0"/>
                </a:solidFill>
                <a:latin typeface="Times New Roman" panose="02020603050405020304" pitchFamily="18" charset="0"/>
                <a:cs typeface="Times New Roman" panose="02020603050405020304" pitchFamily="18" charset="0"/>
              </a:rPr>
              <a:t>ауданының</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білім</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бөлімі</a:t>
            </a:r>
            <a:r>
              <a:rPr lang="ru-RU" sz="1400" dirty="0" smtClean="0">
                <a:solidFill>
                  <a:srgbClr val="7030A0"/>
                </a:solidFill>
                <a:latin typeface="Times New Roman" panose="02020603050405020304" pitchFamily="18" charset="0"/>
                <a:cs typeface="Times New Roman" panose="02020603050405020304" pitchFamily="18" charset="0"/>
              </a:rPr>
              <a:t> » </a:t>
            </a:r>
            <a:r>
              <a:rPr lang="ru-RU" sz="1400" dirty="0" err="1" smtClean="0">
                <a:solidFill>
                  <a:srgbClr val="7030A0"/>
                </a:solidFill>
                <a:latin typeface="Times New Roman" panose="02020603050405020304" pitchFamily="18" charset="0"/>
                <a:cs typeface="Times New Roman" panose="02020603050405020304" pitchFamily="18" charset="0"/>
              </a:rPr>
              <a:t>жоспары</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негізінде</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Оқуға</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құштар</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мектеп</a:t>
            </a:r>
            <a:r>
              <a:rPr lang="ru-RU" sz="1400" dirty="0" smtClean="0">
                <a:solidFill>
                  <a:srgbClr val="7030A0"/>
                </a:solidFill>
                <a:latin typeface="Times New Roman" panose="02020603050405020304" pitchFamily="18" charset="0"/>
                <a:cs typeface="Times New Roman" panose="02020603050405020304" pitchFamily="18" charset="0"/>
              </a:rPr>
              <a:t> » </a:t>
            </a:r>
            <a:r>
              <a:rPr lang="ru-RU" sz="1400" dirty="0" err="1" smtClean="0">
                <a:solidFill>
                  <a:srgbClr val="7030A0"/>
                </a:solidFill>
                <a:latin typeface="Times New Roman" panose="02020603050405020304" pitchFamily="18" charset="0"/>
                <a:cs typeface="Times New Roman" panose="02020603050405020304" pitchFamily="18" charset="0"/>
              </a:rPr>
              <a:t>жобасы</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аясында</a:t>
            </a:r>
            <a:r>
              <a:rPr lang="ru-RU" sz="1400" dirty="0" smtClean="0">
                <a:solidFill>
                  <a:srgbClr val="7030A0"/>
                </a:solidFill>
                <a:latin typeface="Times New Roman" panose="02020603050405020304" pitchFamily="18" charset="0"/>
                <a:cs typeface="Times New Roman" panose="02020603050405020304" pitchFamily="18" charset="0"/>
              </a:rPr>
              <a:t> №4 Хромтау орта </a:t>
            </a:r>
            <a:r>
              <a:rPr lang="ru-RU" sz="1400" dirty="0" err="1" smtClean="0">
                <a:solidFill>
                  <a:srgbClr val="7030A0"/>
                </a:solidFill>
                <a:latin typeface="Times New Roman" panose="02020603050405020304" pitchFamily="18" charset="0"/>
                <a:cs typeface="Times New Roman" panose="02020603050405020304" pitchFamily="18" charset="0"/>
              </a:rPr>
              <a:t>мектеп</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кітапханасында</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Наурыз</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мерекесіне</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арналған</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Наурыз</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Ұлыстың</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Ұлы</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күні</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атты</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дөңгелек</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үстел</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ұйымдастырылды</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Мақсаты</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Оқушыларға</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қазақ</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халқының</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салт</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дәстүрлері</a:t>
            </a:r>
            <a:r>
              <a:rPr lang="ru-RU" sz="1400" dirty="0" smtClean="0">
                <a:solidFill>
                  <a:srgbClr val="7030A0"/>
                </a:solidFill>
                <a:latin typeface="Times New Roman" panose="02020603050405020304" pitchFamily="18" charset="0"/>
                <a:cs typeface="Times New Roman" panose="02020603050405020304" pitchFamily="18" charset="0"/>
              </a:rPr>
              <a:t> мен </a:t>
            </a:r>
            <a:r>
              <a:rPr lang="ru-RU" sz="1400" dirty="0" err="1" smtClean="0">
                <a:solidFill>
                  <a:srgbClr val="7030A0"/>
                </a:solidFill>
                <a:latin typeface="Times New Roman" panose="02020603050405020304" pitchFamily="18" charset="0"/>
                <a:cs typeface="Times New Roman" panose="02020603050405020304" pitchFamily="18" charset="0"/>
              </a:rPr>
              <a:t>тұрмыс</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мәдениетін</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ұғындыру</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барысында</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С.Кенжеахметұлының</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Қазақ</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халқының</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тұрмысы</a:t>
            </a:r>
            <a:r>
              <a:rPr lang="ru-RU" sz="1400" dirty="0" smtClean="0">
                <a:solidFill>
                  <a:srgbClr val="7030A0"/>
                </a:solidFill>
                <a:latin typeface="Times New Roman" panose="02020603050405020304" pitchFamily="18" charset="0"/>
                <a:cs typeface="Times New Roman" panose="02020603050405020304" pitchFamily="18" charset="0"/>
              </a:rPr>
              <a:t> мен </a:t>
            </a:r>
            <a:r>
              <a:rPr lang="ru-RU" sz="1400" dirty="0" err="1" smtClean="0">
                <a:solidFill>
                  <a:srgbClr val="7030A0"/>
                </a:solidFill>
                <a:latin typeface="Times New Roman" panose="02020603050405020304" pitchFamily="18" charset="0"/>
                <a:cs typeface="Times New Roman" panose="02020603050405020304" pitchFamily="18" charset="0"/>
              </a:rPr>
              <a:t>мәдениеті</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атты</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кітабына</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шолу</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жүргізіп</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және</a:t>
            </a:r>
            <a:r>
              <a:rPr lang="ru-RU" sz="1400" dirty="0" smtClean="0">
                <a:solidFill>
                  <a:srgbClr val="7030A0"/>
                </a:solidFill>
                <a:latin typeface="Times New Roman" panose="02020603050405020304" pitchFamily="18" charset="0"/>
                <a:cs typeface="Times New Roman" panose="02020603050405020304" pitchFamily="18" charset="0"/>
              </a:rPr>
              <a:t> де </a:t>
            </a:r>
            <a:r>
              <a:rPr lang="ru-RU" sz="1400" dirty="0" err="1" smtClean="0">
                <a:solidFill>
                  <a:srgbClr val="7030A0"/>
                </a:solidFill>
                <a:latin typeface="Times New Roman" panose="02020603050405020304" pitchFamily="18" charset="0"/>
                <a:cs typeface="Times New Roman" panose="02020603050405020304" pitchFamily="18" charset="0"/>
              </a:rPr>
              <a:t>таныстырылды</a:t>
            </a:r>
            <a:r>
              <a:rPr lang="ru-RU" sz="1400" dirty="0" smtClean="0">
                <a:solidFill>
                  <a:srgbClr val="7030A0"/>
                </a:solidFill>
                <a:latin typeface="Times New Roman" panose="02020603050405020304" pitchFamily="18" charset="0"/>
                <a:cs typeface="Times New Roman" panose="02020603050405020304" pitchFamily="18" charset="0"/>
              </a:rPr>
              <a:t>. 5 </a:t>
            </a:r>
            <a:r>
              <a:rPr lang="ru-RU" sz="1400" dirty="0" err="1" smtClean="0">
                <a:solidFill>
                  <a:srgbClr val="7030A0"/>
                </a:solidFill>
                <a:latin typeface="Times New Roman" panose="02020603050405020304" pitchFamily="18" charset="0"/>
                <a:cs typeface="Times New Roman" panose="02020603050405020304" pitchFamily="18" charset="0"/>
              </a:rPr>
              <a:t>сынып</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оқушыларымен</a:t>
            </a:r>
            <a:r>
              <a:rPr lang="ru-RU" sz="1400" dirty="0" smtClean="0">
                <a:solidFill>
                  <a:srgbClr val="7030A0"/>
                </a:solidFill>
                <a:latin typeface="Times New Roman" panose="02020603050405020304" pitchFamily="18" charset="0"/>
                <a:cs typeface="Times New Roman" panose="02020603050405020304" pitchFamily="18" charset="0"/>
              </a:rPr>
              <a:t> </a:t>
            </a:r>
            <a:r>
              <a:rPr lang="ru-RU" sz="1400" dirty="0" err="1" smtClean="0">
                <a:solidFill>
                  <a:srgbClr val="7030A0"/>
                </a:solidFill>
                <a:latin typeface="Times New Roman" panose="02020603050405020304" pitchFamily="18" charset="0"/>
                <a:cs typeface="Times New Roman" panose="02020603050405020304" pitchFamily="18" charset="0"/>
              </a:rPr>
              <a:t>өткізілд</a:t>
            </a:r>
            <a:endParaRPr lang="ru-RU" sz="14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66907472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TotalTime>
  <Words>1826</Words>
  <Application>Microsoft Office PowerPoint</Application>
  <PresentationFormat>Произвольный</PresentationFormat>
  <Paragraphs>77</Paragraphs>
  <Slides>27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27</vt:i4>
      </vt:variant>
    </vt:vector>
  </HeadingPairs>
  <TitlesOfParts>
    <vt:vector size="28"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213-13</dc:creator>
  <cp:lastModifiedBy>HP</cp:lastModifiedBy>
  <cp:revision>31</cp:revision>
  <dcterms:created xsi:type="dcterms:W3CDTF">2021-11-05T08:25:37Z</dcterms:created>
  <dcterms:modified xsi:type="dcterms:W3CDTF">2022-06-14T11:26:56Z</dcterms:modified>
</cp:coreProperties>
</file>